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9" r:id="rId14"/>
    <p:sldId id="270" r:id="rId15"/>
    <p:sldId id="26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1B6D-7A01-4B61-9D92-7CC06981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C1074-E283-4242-B912-34DE424D7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43AE8-01F0-4ADC-BBBD-B25E9899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D170C-4EC6-40F1-9AE1-ADF31A82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CD3B9-F372-4BCB-9675-BC258053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11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9580-CE2E-47EF-B46C-11D4EC17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D7C78-4600-4ED2-8952-27C14D2F9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E5365-DB2B-42E6-9519-103DB87D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853A1-7480-42A3-BFA8-927669A2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FFD7-57D6-4679-8009-8E991053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6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DD582-6FA6-4017-B2E5-D541BE4FA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BF334-23CB-4779-8BE5-119B76074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61F1A-E58E-4BA3-B55C-FBEF765E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41583-B9FA-4020-AAAA-E65B3266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F3DC7-C339-450F-A255-AB001B11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03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E7F8-738D-4B83-B5D4-40821027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3AB0D-12FF-4180-A9FE-8CE121E4D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B6E7-D3DA-4638-B1A7-540322B9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142E-9832-4BC4-A937-AB44D19D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FEAA-CB36-4648-A6A3-A527CF16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63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5472-EE79-42B4-9614-C556874B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58554-2FB2-49B6-89BB-53023684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EA1E1-1FFF-4073-8CB8-66F0326D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24FF9-1948-488F-927D-920DF6C1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1BBD9-F3FB-4CC4-91D7-56C78AD4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955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1807-C6D8-46B3-8ECB-F99F4266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D989-1ACC-45ED-A149-CB45EB7B2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61F34-A640-4AC1-B36F-6CDB6C93B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4F1F1-58E6-4903-8219-81FC376F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D4DB5-67A7-40A4-ABDA-0F794E37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30115-97E8-467B-ADFB-4A911E34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036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7F8F-6460-4946-A540-E7572C20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E4538-C0F5-4002-BDDA-A87101599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95E4D-9DD1-4DF3-B8A5-621FD0965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E7A83-649E-49EC-831E-0E2F61F4D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0C77B-C889-4F0F-8E19-8EFF1C8FE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ADD64-1DBA-484E-80FF-4499D280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D0B28C-F29B-4698-944D-E5059C7C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74AEEC-2974-4105-8680-00194CA4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43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3934-5964-40B9-97ED-78469D75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F1C08-455A-4154-A3A3-923030D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30C16-3DEF-4A8D-B05B-FD088F05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7A7A2-77A9-4A74-9342-6B7DD73E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9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CEB88-2259-44AC-B355-D3CC65E9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4B9D9-520B-48D5-9C56-DBCF0B46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4FF32-CCDD-441A-87BF-67B9059E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140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BDFC-5D6C-4F70-B58B-571E3D73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173DB-E9F4-4AC6-95AB-542569B2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14B1E-30C5-4A11-AB54-7408820A1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8D92C-E159-4C81-A2C7-60DB285E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B3F34-B65E-4703-9762-B94C40A4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EABC3-748B-49A2-8A2C-F842619C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438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AE72-89D8-42D4-9A10-FFBF70C9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9FE8A-97B2-4CE3-AAD4-AF22F7536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0DE0B-8694-4A6E-BB5A-EFEE916A2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68B39-B216-449A-913A-0DBDE541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F7F34-52CD-43C7-A95E-D90F747B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F4D94-6C36-4469-B50F-69CA036F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34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542E3-D14B-4FF3-8CEC-153E5C32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A969A-23B6-4556-A88F-10AA6C0CF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1A484-C1A3-440F-BC42-0222265E4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EFD7-FED4-4A62-8225-10CE2BB682F2}" type="datetimeFigureOut">
              <a:rPr lang="hr-HR" smtClean="0"/>
              <a:t>3.10.2024.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0B7E-DCAF-4307-83D2-5A302B299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97331-20D4-4C05-B787-62CB45A32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BF1AE-B2A4-4A58-9865-DFDE7DF999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105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CE75-C37D-41EF-85C8-ABCFAB1869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Topografske karte, geografska širina i dužina, mjerilo, </a:t>
            </a:r>
            <a:r>
              <a:rPr lang="hr-HR" dirty="0" err="1"/>
              <a:t>pojasno</a:t>
            </a:r>
            <a:r>
              <a:rPr lang="hr-HR"/>
              <a:t> vrijeme  </a:t>
            </a:r>
            <a:r>
              <a:rPr lang="hr-HR" dirty="0"/>
              <a:t>- vježba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E9EC2-EF34-455C-9A4D-2961AFB00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308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B3A306-671F-4251-8192-FF47845016EF}"/>
              </a:ext>
            </a:extLst>
          </p:cNvPr>
          <p:cNvSpPr txBox="1"/>
          <p:nvPr/>
        </p:nvSpPr>
        <p:spPr>
          <a:xfrm>
            <a:off x="377190" y="408355"/>
            <a:ext cx="11263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Koliko iznosi nadmorska visina točke A, ako je kotom označen najviši vrh prostora, a  ekvidistanca je 20 metara?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57BF24-7954-409E-8DCD-13EF7E91E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61" y="1000428"/>
            <a:ext cx="4922982" cy="4655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31FFB2-5F35-4A94-AAC4-8C54C1B2CF37}"/>
              </a:ext>
            </a:extLst>
          </p:cNvPr>
          <p:cNvSpPr txBox="1"/>
          <p:nvPr/>
        </p:nvSpPr>
        <p:spPr>
          <a:xfrm>
            <a:off x="6547104" y="2748772"/>
            <a:ext cx="449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Nadmorska visina točke A iznosi  160 metara.</a:t>
            </a:r>
          </a:p>
        </p:txBody>
      </p:sp>
    </p:spTree>
    <p:extLst>
      <p:ext uri="{BB962C8B-B14F-4D97-AF65-F5344CB8AC3E}">
        <p14:creationId xmlns:p14="http://schemas.microsoft.com/office/powerpoint/2010/main" val="9447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97E22-4AEC-469C-9D9C-5F77A0F88B51}"/>
              </a:ext>
            </a:extLst>
          </p:cNvPr>
          <p:cNvSpPr txBox="1"/>
          <p:nvPr/>
        </p:nvSpPr>
        <p:spPr>
          <a:xfrm>
            <a:off x="272415" y="179755"/>
            <a:ext cx="11647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Koliko iznosi nadmorska visina točke A, ako je kotom označen najviši vrh prostora, a  ekvidistanca je 100 metara?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76897-CCCE-49C5-864A-D7A4EFE6F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760390"/>
            <a:ext cx="5094316" cy="5594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3891E0-4CE9-41A1-8CB8-546AA92C576F}"/>
              </a:ext>
            </a:extLst>
          </p:cNvPr>
          <p:cNvSpPr txBox="1"/>
          <p:nvPr/>
        </p:nvSpPr>
        <p:spPr>
          <a:xfrm>
            <a:off x="6547104" y="1801368"/>
            <a:ext cx="443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Nadmorska visina točke A iznosi 700 metara.</a:t>
            </a:r>
          </a:p>
        </p:txBody>
      </p:sp>
    </p:spTree>
    <p:extLst>
      <p:ext uri="{BB962C8B-B14F-4D97-AF65-F5344CB8AC3E}">
        <p14:creationId xmlns:p14="http://schemas.microsoft.com/office/powerpoint/2010/main" val="26895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3DA4-A540-4202-A563-012754B8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69" y="1311423"/>
            <a:ext cx="7782943" cy="5193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721629-90CF-439E-9E38-231336C2A5D0}"/>
              </a:ext>
            </a:extLst>
          </p:cNvPr>
          <p:cNvSpPr txBox="1"/>
          <p:nvPr/>
        </p:nvSpPr>
        <p:spPr>
          <a:xfrm>
            <a:off x="235009" y="388093"/>
            <a:ext cx="11956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4. </a:t>
            </a:r>
            <a:r>
              <a:rPr lang="hr-HR" b="1" dirty="0"/>
              <a:t>Geografska širina i dužina. </a:t>
            </a:r>
          </a:p>
          <a:p>
            <a:endParaRPr lang="hr-HR" dirty="0"/>
          </a:p>
          <a:p>
            <a:r>
              <a:rPr lang="hr-HR" dirty="0"/>
              <a:t>a) Na karti svijeta znakom X označite točku koja se nalazi na 60 ° sjeverne geografske širine i 130 ° zapadne geografske dužine.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A7A623-7342-4631-A341-D34E18A49734}"/>
              </a:ext>
            </a:extLst>
          </p:cNvPr>
          <p:cNvCxnSpPr/>
          <p:nvPr/>
        </p:nvCxnSpPr>
        <p:spPr>
          <a:xfrm flipH="1">
            <a:off x="2847252" y="2958855"/>
            <a:ext cx="118872" cy="23774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E001-5A14-40A5-8B18-EE3FF19A14E5}"/>
              </a:ext>
            </a:extLst>
          </p:cNvPr>
          <p:cNvCxnSpPr/>
          <p:nvPr/>
        </p:nvCxnSpPr>
        <p:spPr>
          <a:xfrm>
            <a:off x="2816352" y="2990088"/>
            <a:ext cx="118872" cy="23774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391542-A0FE-4E9E-9E08-72D888F03B58}"/>
              </a:ext>
            </a:extLst>
          </p:cNvPr>
          <p:cNvSpPr txBox="1"/>
          <p:nvPr/>
        </p:nvSpPr>
        <p:spPr>
          <a:xfrm>
            <a:off x="636152" y="5994007"/>
            <a:ext cx="615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b) Očitajte koordinate točke koja je na karti označena kružićem. 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F6FD7E2-2AFE-4072-A17D-E345FE606444}"/>
              </a:ext>
            </a:extLst>
          </p:cNvPr>
          <p:cNvSpPr/>
          <p:nvPr/>
        </p:nvSpPr>
        <p:spPr>
          <a:xfrm>
            <a:off x="6565392" y="4846320"/>
            <a:ext cx="228600" cy="2636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6DA56-417D-486B-883A-9C5A79A33ED8}"/>
              </a:ext>
            </a:extLst>
          </p:cNvPr>
          <p:cNvSpPr txBox="1"/>
          <p:nvPr/>
        </p:nvSpPr>
        <p:spPr>
          <a:xfrm>
            <a:off x="907284" y="6320290"/>
            <a:ext cx="561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30 °južne geografske širine i 90° istočne geografske dužine</a:t>
            </a:r>
          </a:p>
        </p:txBody>
      </p:sp>
    </p:spTree>
    <p:extLst>
      <p:ext uri="{BB962C8B-B14F-4D97-AF65-F5344CB8AC3E}">
        <p14:creationId xmlns:p14="http://schemas.microsoft.com/office/powerpoint/2010/main" val="13263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B5E274-B840-B3A8-E069-E71E1EF8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3" y="413082"/>
            <a:ext cx="11091534" cy="5981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EC6DF-E825-ECD5-8CAE-7CE8ACEE460E}"/>
              </a:ext>
            </a:extLst>
          </p:cNvPr>
          <p:cNvSpPr txBox="1"/>
          <p:nvPr/>
        </p:nvSpPr>
        <p:spPr>
          <a:xfrm>
            <a:off x="408738" y="113271"/>
            <a:ext cx="11023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 Uz pomoć karte </a:t>
            </a:r>
            <a:r>
              <a:rPr lang="hr-HR" dirty="0" err="1"/>
              <a:t>pojasnog</a:t>
            </a:r>
            <a:r>
              <a:rPr lang="hr-HR" dirty="0"/>
              <a:t> vremena izračunajte koliko je sati u Mexico </a:t>
            </a:r>
            <a:r>
              <a:rPr lang="hr-HR" dirty="0" err="1"/>
              <a:t>Cityu</a:t>
            </a:r>
            <a:r>
              <a:rPr lang="hr-HR" dirty="0"/>
              <a:t>  kada je  Barceloni  14, 30 sati?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6A85C5-05DA-8554-8E4D-E754D0BD4BA2}"/>
              </a:ext>
            </a:extLst>
          </p:cNvPr>
          <p:cNvSpPr/>
          <p:nvPr/>
        </p:nvSpPr>
        <p:spPr>
          <a:xfrm>
            <a:off x="2753081" y="5904746"/>
            <a:ext cx="488272" cy="4705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8D0CDE-56EE-D552-E320-429EFEC9694B}"/>
              </a:ext>
            </a:extLst>
          </p:cNvPr>
          <p:cNvSpPr/>
          <p:nvPr/>
        </p:nvSpPr>
        <p:spPr>
          <a:xfrm>
            <a:off x="5968754" y="5923675"/>
            <a:ext cx="488272" cy="4705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296D4-DEBE-BE18-5159-48DC224D298A}"/>
              </a:ext>
            </a:extLst>
          </p:cNvPr>
          <p:cNvSpPr txBox="1"/>
          <p:nvPr/>
        </p:nvSpPr>
        <p:spPr>
          <a:xfrm>
            <a:off x="2645546" y="6498454"/>
            <a:ext cx="117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7 h razlike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6514F-487F-A9FC-B1AB-296A60C5C441}"/>
              </a:ext>
            </a:extLst>
          </p:cNvPr>
          <p:cNvSpPr txBox="1"/>
          <p:nvPr/>
        </p:nvSpPr>
        <p:spPr>
          <a:xfrm>
            <a:off x="6223247" y="6375263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14.30 h – 7 h = 7.30h </a:t>
            </a:r>
          </a:p>
        </p:txBody>
      </p:sp>
    </p:spTree>
    <p:extLst>
      <p:ext uri="{BB962C8B-B14F-4D97-AF65-F5344CB8AC3E}">
        <p14:creationId xmlns:p14="http://schemas.microsoft.com/office/powerpoint/2010/main" val="26327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85D740-F5F3-5151-D67B-6041FF2FC748}"/>
              </a:ext>
            </a:extLst>
          </p:cNvPr>
          <p:cNvSpPr txBox="1"/>
          <p:nvPr/>
        </p:nvSpPr>
        <p:spPr>
          <a:xfrm>
            <a:off x="446102" y="391487"/>
            <a:ext cx="11929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Na karti </a:t>
            </a:r>
            <a:r>
              <a:rPr lang="hr-HR" dirty="0" err="1"/>
              <a:t>pojasnog</a:t>
            </a:r>
            <a:r>
              <a:rPr lang="hr-HR" dirty="0"/>
              <a:t> vremena uz datumsku granicu  upišite odgovarajući dan u tjednu!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0FC88-CFE0-21C5-0969-1B015594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0" y="760819"/>
            <a:ext cx="11095682" cy="5980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16193-CEA1-62EE-9CFB-8E372180D4D1}"/>
              </a:ext>
            </a:extLst>
          </p:cNvPr>
          <p:cNvSpPr txBox="1"/>
          <p:nvPr/>
        </p:nvSpPr>
        <p:spPr>
          <a:xfrm>
            <a:off x="9925235" y="3738200"/>
            <a:ext cx="95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SUBOTA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A17702-152C-2592-1C0B-F6304BE1394D}"/>
              </a:ext>
            </a:extLst>
          </p:cNvPr>
          <p:cNvCxnSpPr/>
          <p:nvPr/>
        </p:nvCxnSpPr>
        <p:spPr>
          <a:xfrm>
            <a:off x="10919610" y="4199138"/>
            <a:ext cx="10837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FD3B98-D323-F0C5-4391-48948343EA9F}"/>
              </a:ext>
            </a:extLst>
          </p:cNvPr>
          <p:cNvSpPr txBox="1"/>
          <p:nvPr/>
        </p:nvSpPr>
        <p:spPr>
          <a:xfrm>
            <a:off x="11075622" y="3738200"/>
            <a:ext cx="78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PETAK</a:t>
            </a:r>
          </a:p>
        </p:txBody>
      </p:sp>
    </p:spTree>
    <p:extLst>
      <p:ext uri="{BB962C8B-B14F-4D97-AF65-F5344CB8AC3E}">
        <p14:creationId xmlns:p14="http://schemas.microsoft.com/office/powerpoint/2010/main" val="24485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EB28A2-808D-41B7-B09A-5814F156906A}"/>
              </a:ext>
            </a:extLst>
          </p:cNvPr>
          <p:cNvSpPr txBox="1"/>
          <p:nvPr/>
        </p:nvSpPr>
        <p:spPr>
          <a:xfrm>
            <a:off x="530352" y="228600"/>
            <a:ext cx="67116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5. Teorija – popis pojmova koje trebate znati objasniti </a:t>
            </a:r>
          </a:p>
          <a:p>
            <a:r>
              <a:rPr lang="hr-H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GPS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Galileo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DGU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GIS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Topografska karta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Mjerila TK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matematički i geografski elementi karte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Izohipsa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Izobata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Ekvidistanca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Azimut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err="1"/>
              <a:t>Krivinomjer</a:t>
            </a:r>
            <a:r>
              <a:rPr lang="hr-HR" dirty="0"/>
              <a:t>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Popis topografskih znakova koje trebate znati nacrtati: ruševina, crkva, izvor, bunar, špilja, jama, kota, ponikva, toplice, igralište, močvara, livada, most, prijevoj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63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22626-C628-4696-9EB9-7D12F9609B42}"/>
              </a:ext>
            </a:extLst>
          </p:cNvPr>
          <p:cNvSpPr txBox="1"/>
          <p:nvPr/>
        </p:nvSpPr>
        <p:spPr>
          <a:xfrm>
            <a:off x="530352" y="603504"/>
            <a:ext cx="113151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1. Mjerilo </a:t>
            </a:r>
          </a:p>
          <a:p>
            <a:endParaRPr lang="hr-HR" sz="2000" dirty="0"/>
          </a:p>
          <a:p>
            <a:r>
              <a:rPr lang="hr-HR" sz="2000" dirty="0">
                <a:ea typeface="Times New Roman" panose="02020603050405020304" pitchFamily="18" charset="0"/>
              </a:rPr>
              <a:t>a) 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Učenici su na izletu prošli šumskom stazom koja je na zemljovidu mjerila 1: 25 000 bila dugačka 13,2 cm,.</a:t>
            </a:r>
          </a:p>
          <a:p>
            <a:endParaRPr lang="hr-HR" sz="2000" dirty="0">
              <a:ea typeface="Times New Roman" panose="02020603050405020304" pitchFamily="18" charset="0"/>
            </a:endParaRPr>
          </a:p>
          <a:p>
            <a:r>
              <a:rPr lang="hr-HR" sz="2000" dirty="0">
                <a:effectLst/>
                <a:ea typeface="Times New Roman" panose="02020603050405020304" pitchFamily="18" charset="0"/>
              </a:rPr>
              <a:t>       Koliko su kilometra učenici prošli u prirodi?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9BEB0-C7AE-4029-91F5-665AD581CDC8}"/>
              </a:ext>
            </a:extLst>
          </p:cNvPr>
          <p:cNvSpPr txBox="1"/>
          <p:nvPr/>
        </p:nvSpPr>
        <p:spPr>
          <a:xfrm>
            <a:off x="731520" y="2852928"/>
            <a:ext cx="3604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 :25 000           </a:t>
            </a:r>
          </a:p>
          <a:p>
            <a:r>
              <a:rPr lang="hr-HR" dirty="0"/>
              <a:t>1 cm na karti = 25 000 cm u prirodi </a:t>
            </a:r>
          </a:p>
          <a:p>
            <a:r>
              <a:rPr lang="hr-HR" dirty="0"/>
              <a:t>                        = 250 metara u prirodi </a:t>
            </a:r>
          </a:p>
          <a:p>
            <a:r>
              <a:rPr lang="hr-HR" dirty="0"/>
              <a:t>                        = 0,25 km u prirodi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7DBCC-99AA-4967-8B85-001BF6428DC6}"/>
              </a:ext>
            </a:extLst>
          </p:cNvPr>
          <p:cNvSpPr txBox="1"/>
          <p:nvPr/>
        </p:nvSpPr>
        <p:spPr>
          <a:xfrm>
            <a:off x="6375116" y="3129927"/>
            <a:ext cx="3748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13, 2 cm na karti ? </a:t>
            </a:r>
          </a:p>
          <a:p>
            <a:endParaRPr lang="hr-HR" dirty="0"/>
          </a:p>
          <a:p>
            <a:r>
              <a:rPr lang="hr-HR" b="1" dirty="0"/>
              <a:t>13, 2 cm x 0,25 km = 3,3 km u prirodi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ED02D-6F38-479D-92B2-784D3373C15C}"/>
              </a:ext>
            </a:extLst>
          </p:cNvPr>
          <p:cNvSpPr txBox="1"/>
          <p:nvPr/>
        </p:nvSpPr>
        <p:spPr>
          <a:xfrm>
            <a:off x="1106424" y="4809744"/>
            <a:ext cx="335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Učenici su u prirodi prošli 3,3 km.</a:t>
            </a:r>
          </a:p>
        </p:txBody>
      </p:sp>
    </p:spTree>
    <p:extLst>
      <p:ext uri="{BB962C8B-B14F-4D97-AF65-F5344CB8AC3E}">
        <p14:creationId xmlns:p14="http://schemas.microsoft.com/office/powerpoint/2010/main" val="14874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5311F7-15C5-4CF7-94F6-EC486C08D4EA}"/>
              </a:ext>
            </a:extLst>
          </p:cNvPr>
          <p:cNvSpPr txBox="1"/>
          <p:nvPr/>
        </p:nvSpPr>
        <p:spPr>
          <a:xfrm>
            <a:off x="457200" y="539496"/>
            <a:ext cx="9271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b) </a:t>
            </a:r>
            <a:r>
              <a:rPr lang="hr-HR" dirty="0" err="1"/>
              <a:t>Vicebisk</a:t>
            </a:r>
            <a:r>
              <a:rPr lang="hr-HR" dirty="0"/>
              <a:t> i </a:t>
            </a:r>
            <a:r>
              <a:rPr lang="hr-HR" dirty="0" err="1"/>
              <a:t>Homel</a:t>
            </a:r>
            <a:r>
              <a:rPr lang="hr-HR" dirty="0"/>
              <a:t> su u prirodi udaljena 486 kilometra. Na karti su ta dva grada  udaljena 5,4 cm. </a:t>
            </a:r>
          </a:p>
          <a:p>
            <a:endParaRPr lang="hr-HR" dirty="0"/>
          </a:p>
          <a:p>
            <a:r>
              <a:rPr lang="hr-HR" dirty="0"/>
              <a:t>     U koje mjerilu je izrađena ova karta?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D3D99-57CA-4099-AF1F-3DD3410C6BC8}"/>
              </a:ext>
            </a:extLst>
          </p:cNvPr>
          <p:cNvSpPr txBox="1"/>
          <p:nvPr/>
        </p:nvSpPr>
        <p:spPr>
          <a:xfrm>
            <a:off x="859536" y="1947672"/>
            <a:ext cx="25565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V – H = 486 km u prirodi </a:t>
            </a:r>
          </a:p>
          <a:p>
            <a:endParaRPr lang="hr-HR" dirty="0"/>
          </a:p>
          <a:p>
            <a:r>
              <a:rPr lang="hr-HR" dirty="0"/>
              <a:t> V – H = 5,4 cm na karti  </a:t>
            </a:r>
          </a:p>
          <a:p>
            <a:endParaRPr lang="hr-HR" dirty="0"/>
          </a:p>
          <a:p>
            <a:r>
              <a:rPr lang="hr-HR" dirty="0">
                <a:solidFill>
                  <a:srgbClr val="C00000"/>
                </a:solidFill>
              </a:rPr>
              <a:t>Mjerilo ? </a:t>
            </a:r>
          </a:p>
          <a:p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2B279-075D-4D49-B576-3225086950BB}"/>
              </a:ext>
            </a:extLst>
          </p:cNvPr>
          <p:cNvSpPr txBox="1"/>
          <p:nvPr/>
        </p:nvSpPr>
        <p:spPr>
          <a:xfrm>
            <a:off x="5330952" y="2276856"/>
            <a:ext cx="3858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5, 4 cm na karti = 486 km u prirodi  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1 cm na karti = 90 km u prirodi  </a:t>
            </a:r>
          </a:p>
          <a:p>
            <a:endParaRPr lang="hr-HR" dirty="0"/>
          </a:p>
          <a:p>
            <a:r>
              <a:rPr lang="hr-HR" b="1" dirty="0"/>
              <a:t>1: 9 000 000 </a:t>
            </a:r>
          </a:p>
          <a:p>
            <a:endParaRPr lang="hr-HR" dirty="0"/>
          </a:p>
          <a:p>
            <a:endParaRPr lang="hr-HR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69BA52-A074-4D44-8DDC-27CAC3772D58}"/>
              </a:ext>
            </a:extLst>
          </p:cNvPr>
          <p:cNvCxnSpPr/>
          <p:nvPr/>
        </p:nvCxnSpPr>
        <p:spPr>
          <a:xfrm flipH="1">
            <a:off x="8741664" y="2167128"/>
            <a:ext cx="173736" cy="621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ED11EA-BDD9-4DD1-8E95-9536DFD17266}"/>
              </a:ext>
            </a:extLst>
          </p:cNvPr>
          <p:cNvSpPr txBox="1"/>
          <p:nvPr/>
        </p:nvSpPr>
        <p:spPr>
          <a:xfrm>
            <a:off x="9234514" y="229335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: 5, 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B47CE-DA52-466E-BE8C-E8872C2C1701}"/>
              </a:ext>
            </a:extLst>
          </p:cNvPr>
          <p:cNvSpPr txBox="1"/>
          <p:nvPr/>
        </p:nvSpPr>
        <p:spPr>
          <a:xfrm>
            <a:off x="1115568" y="4773168"/>
            <a:ext cx="391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Karta je izrađena u mjerilu 1: 9 000 000</a:t>
            </a:r>
          </a:p>
        </p:txBody>
      </p:sp>
    </p:spTree>
    <p:extLst>
      <p:ext uri="{BB962C8B-B14F-4D97-AF65-F5344CB8AC3E}">
        <p14:creationId xmlns:p14="http://schemas.microsoft.com/office/powerpoint/2010/main" val="12796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4EE3F4-DA55-49FE-8049-501B54D5C2F2}"/>
              </a:ext>
            </a:extLst>
          </p:cNvPr>
          <p:cNvSpPr txBox="1"/>
          <p:nvPr/>
        </p:nvSpPr>
        <p:spPr>
          <a:xfrm>
            <a:off x="621792" y="795528"/>
            <a:ext cx="9655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c) Karta je izrađena u mjerilu 1: 20 000 000. St Louis i Jackson su na toj karti udaljeni  760 kilometara. </a:t>
            </a:r>
          </a:p>
          <a:p>
            <a:endParaRPr lang="hr-HR" dirty="0"/>
          </a:p>
          <a:p>
            <a:r>
              <a:rPr lang="hr-HR" dirty="0"/>
              <a:t>  Koliko su ta dva grada udaljeni na karti?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1DB88-4F86-447D-B71D-6EE1D4275745}"/>
              </a:ext>
            </a:extLst>
          </p:cNvPr>
          <p:cNvSpPr txBox="1"/>
          <p:nvPr/>
        </p:nvSpPr>
        <p:spPr>
          <a:xfrm>
            <a:off x="916686" y="2228671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1 : 20 000 000           </a:t>
            </a:r>
          </a:p>
          <a:p>
            <a:r>
              <a:rPr lang="hr-HR" dirty="0"/>
              <a:t>1 cm na karti = 20 000 000 cm u prirodi </a:t>
            </a:r>
          </a:p>
          <a:p>
            <a:r>
              <a:rPr lang="hr-HR" dirty="0"/>
              <a:t>                        = 200 000  metara u prirodi </a:t>
            </a:r>
          </a:p>
          <a:p>
            <a:r>
              <a:rPr lang="hr-HR" dirty="0"/>
              <a:t>                        = 200 km u prirodi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41E75-E7FD-4279-8837-4EF68A6E21A4}"/>
              </a:ext>
            </a:extLst>
          </p:cNvPr>
          <p:cNvSpPr txBox="1"/>
          <p:nvPr/>
        </p:nvSpPr>
        <p:spPr>
          <a:xfrm>
            <a:off x="6391656" y="2350008"/>
            <a:ext cx="34455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 cm = 200 km u prirodi  </a:t>
            </a:r>
          </a:p>
          <a:p>
            <a:endParaRPr lang="hr-HR" dirty="0"/>
          </a:p>
          <a:p>
            <a:r>
              <a:rPr lang="hr-HR" dirty="0">
                <a:solidFill>
                  <a:srgbClr val="C00000"/>
                </a:solidFill>
              </a:rPr>
              <a:t>?            760 km u prirodi </a:t>
            </a:r>
          </a:p>
          <a:p>
            <a:endParaRPr lang="hr-HR" dirty="0">
              <a:solidFill>
                <a:srgbClr val="C00000"/>
              </a:solidFill>
            </a:endParaRPr>
          </a:p>
          <a:p>
            <a:r>
              <a:rPr lang="hr-HR" b="1" dirty="0"/>
              <a:t>760 km : 200 km = 3,8 cm na karti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8EB9D-D130-4E39-AEEE-F5813822E075}"/>
              </a:ext>
            </a:extLst>
          </p:cNvPr>
          <p:cNvSpPr txBox="1"/>
          <p:nvPr/>
        </p:nvSpPr>
        <p:spPr>
          <a:xfrm>
            <a:off x="1481328" y="4690872"/>
            <a:ext cx="417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Na karti su ta dva grada udaljena 3, 8 cm.</a:t>
            </a:r>
          </a:p>
        </p:txBody>
      </p:sp>
    </p:spTree>
    <p:extLst>
      <p:ext uri="{BB962C8B-B14F-4D97-AF65-F5344CB8AC3E}">
        <p14:creationId xmlns:p14="http://schemas.microsoft.com/office/powerpoint/2010/main" val="5692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8AD7F-0E82-4F03-94EF-94F5FC52C149}"/>
              </a:ext>
            </a:extLst>
          </p:cNvPr>
          <p:cNvSpPr txBox="1"/>
          <p:nvPr/>
        </p:nvSpPr>
        <p:spPr>
          <a:xfrm>
            <a:off x="219456" y="155448"/>
            <a:ext cx="850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AZIMUT – kut što ga pravac nekog objekta zatvara sa sjeverom u smjeru kazaljke na satu.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C782D-0A84-4139-A005-FB34B6429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37" y="524780"/>
            <a:ext cx="8295326" cy="60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3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03373-4696-4E3F-8273-94277B77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6" y="3808942"/>
            <a:ext cx="387927" cy="4105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07FFF8-4EC4-461F-904F-B21198FA5AFB}"/>
              </a:ext>
            </a:extLst>
          </p:cNvPr>
          <p:cNvCxnSpPr>
            <a:endCxn id="3" idx="0"/>
          </p:cNvCxnSpPr>
          <p:nvPr/>
        </p:nvCxnSpPr>
        <p:spPr>
          <a:xfrm>
            <a:off x="6025896" y="2487168"/>
            <a:ext cx="70104" cy="132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FD679B-F974-468F-A193-ABE649F0A6BE}"/>
              </a:ext>
            </a:extLst>
          </p:cNvPr>
          <p:cNvSpPr txBox="1"/>
          <p:nvPr/>
        </p:nvSpPr>
        <p:spPr>
          <a:xfrm>
            <a:off x="5549247" y="2040978"/>
            <a:ext cx="74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sjever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A000A-5C8A-4B24-AFAE-E8FF0BE00CAD}"/>
              </a:ext>
            </a:extLst>
          </p:cNvPr>
          <p:cNvSpPr txBox="1"/>
          <p:nvPr/>
        </p:nvSpPr>
        <p:spPr>
          <a:xfrm>
            <a:off x="356616" y="51206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Azimut od 120 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DEBCF-2A17-439D-8A33-6418E2A97919}"/>
              </a:ext>
            </a:extLst>
          </p:cNvPr>
          <p:cNvSpPr txBox="1"/>
          <p:nvPr/>
        </p:nvSpPr>
        <p:spPr>
          <a:xfrm>
            <a:off x="5911268" y="160318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0 °</a:t>
            </a: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B75724A7-9CF3-4FCF-A353-8A7CBE403216}"/>
              </a:ext>
            </a:extLst>
          </p:cNvPr>
          <p:cNvSpPr/>
          <p:nvPr/>
        </p:nvSpPr>
        <p:spPr>
          <a:xfrm rot="5400000">
            <a:off x="5027515" y="2833276"/>
            <a:ext cx="2090929" cy="236188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7F82F-88BC-423E-BB4E-7331D54E3F89}"/>
              </a:ext>
            </a:extLst>
          </p:cNvPr>
          <p:cNvSpPr txBox="1"/>
          <p:nvPr/>
        </p:nvSpPr>
        <p:spPr>
          <a:xfrm>
            <a:off x="6986058" y="46903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444621-CAC8-48AF-A349-C2E947E2C632}"/>
              </a:ext>
            </a:extLst>
          </p:cNvPr>
          <p:cNvCxnSpPr/>
          <p:nvPr/>
        </p:nvCxnSpPr>
        <p:spPr>
          <a:xfrm>
            <a:off x="6199632" y="4105656"/>
            <a:ext cx="1737360" cy="12252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2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959CF-1D59-4B87-903F-49B2D50DD84A}"/>
              </a:ext>
            </a:extLst>
          </p:cNvPr>
          <p:cNvSpPr txBox="1"/>
          <p:nvPr/>
        </p:nvSpPr>
        <p:spPr>
          <a:xfrm>
            <a:off x="512064" y="65836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Azimut od 320 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D6AB6-34B1-4059-86E2-AECF0C30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6" y="3287734"/>
            <a:ext cx="387927" cy="410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A58F74-FC1C-4155-A123-ECC28BBD147F}"/>
              </a:ext>
            </a:extLst>
          </p:cNvPr>
          <p:cNvSpPr txBox="1"/>
          <p:nvPr/>
        </p:nvSpPr>
        <p:spPr>
          <a:xfrm>
            <a:off x="1435608" y="1152144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180 °+140 °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2D85BD-C79B-4940-8434-103728326D23}"/>
              </a:ext>
            </a:extLst>
          </p:cNvPr>
          <p:cNvCxnSpPr/>
          <p:nvPr/>
        </p:nvCxnSpPr>
        <p:spPr>
          <a:xfrm flipV="1">
            <a:off x="6095999" y="2176272"/>
            <a:ext cx="0" cy="1252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C39F34-7991-49C1-B46E-A8755ED53D9F}"/>
              </a:ext>
            </a:extLst>
          </p:cNvPr>
          <p:cNvSpPr txBox="1"/>
          <p:nvPr/>
        </p:nvSpPr>
        <p:spPr>
          <a:xfrm>
            <a:off x="5725641" y="1892808"/>
            <a:ext cx="74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sjever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696825-99DB-41E6-9F17-4DFBB389D278}"/>
              </a:ext>
            </a:extLst>
          </p:cNvPr>
          <p:cNvCxnSpPr>
            <a:stCxn id="4" idx="2"/>
          </p:cNvCxnSpPr>
          <p:nvPr/>
        </p:nvCxnSpPr>
        <p:spPr>
          <a:xfrm flipH="1">
            <a:off x="6095999" y="3698281"/>
            <a:ext cx="1" cy="1239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551C680F-94FA-42CA-B5D2-E765EBB02BDE}"/>
              </a:ext>
            </a:extLst>
          </p:cNvPr>
          <p:cNvSpPr/>
          <p:nvPr/>
        </p:nvSpPr>
        <p:spPr>
          <a:xfrm>
            <a:off x="6592824" y="2624328"/>
            <a:ext cx="576072" cy="2066544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6DD94-6ADF-4304-B4A8-A8D2CEF12BA7}"/>
              </a:ext>
            </a:extLst>
          </p:cNvPr>
          <p:cNvSpPr txBox="1"/>
          <p:nvPr/>
        </p:nvSpPr>
        <p:spPr>
          <a:xfrm>
            <a:off x="7589520" y="34290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180 °</a:t>
            </a: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A953B4C5-897C-448B-B44E-6E19DC964570}"/>
              </a:ext>
            </a:extLst>
          </p:cNvPr>
          <p:cNvSpPr/>
          <p:nvPr/>
        </p:nvSpPr>
        <p:spPr>
          <a:xfrm rot="16200000">
            <a:off x="4996642" y="2624328"/>
            <a:ext cx="2198715" cy="206654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CF4EEB-254C-426D-AE15-418EAF796853}"/>
              </a:ext>
            </a:extLst>
          </p:cNvPr>
          <p:cNvSpPr txBox="1"/>
          <p:nvPr/>
        </p:nvSpPr>
        <p:spPr>
          <a:xfrm>
            <a:off x="5980176" y="528523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0 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34862D-C3A8-4921-A54C-BF3161728AB7}"/>
              </a:ext>
            </a:extLst>
          </p:cNvPr>
          <p:cNvSpPr txBox="1"/>
          <p:nvPr/>
        </p:nvSpPr>
        <p:spPr>
          <a:xfrm>
            <a:off x="4549737" y="237357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140 °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41BCE1-7A12-41AC-BD8A-49A4CA8168B9}"/>
              </a:ext>
            </a:extLst>
          </p:cNvPr>
          <p:cNvCxnSpPr>
            <a:stCxn id="15" idx="2"/>
          </p:cNvCxnSpPr>
          <p:nvPr/>
        </p:nvCxnSpPr>
        <p:spPr>
          <a:xfrm>
            <a:off x="4883322" y="2742908"/>
            <a:ext cx="1212677" cy="7500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00938C-9004-49CA-A3D7-5EFE007267D2}"/>
              </a:ext>
            </a:extLst>
          </p:cNvPr>
          <p:cNvSpPr txBox="1"/>
          <p:nvPr/>
        </p:nvSpPr>
        <p:spPr>
          <a:xfrm>
            <a:off x="548640" y="292608"/>
            <a:ext cx="96525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2. AZIMUT – izrada sheme kretanja </a:t>
            </a:r>
          </a:p>
          <a:p>
            <a:endParaRPr lang="hr-HR" dirty="0"/>
          </a:p>
          <a:p>
            <a:r>
              <a:rPr lang="hr-HR" dirty="0"/>
              <a:t>Izradite shemu kretanja po azimutu uz upotrebu topografskih znakova na osnovu sljedećih podataka. </a:t>
            </a:r>
          </a:p>
          <a:p>
            <a:r>
              <a:rPr lang="hr-HR" dirty="0"/>
              <a:t> </a:t>
            </a:r>
          </a:p>
          <a:p>
            <a:pPr marL="342900" indent="-342900">
              <a:buAutoNum type="alphaLcParenR"/>
            </a:pPr>
            <a:r>
              <a:rPr lang="hr-HR" dirty="0"/>
              <a:t>Shema kretanja treba biti u mjerilu 1: 50 000. </a:t>
            </a:r>
          </a:p>
          <a:p>
            <a:pPr marL="342900" indent="-342900">
              <a:buAutoNum type="alphaLcParenR"/>
            </a:pPr>
            <a:r>
              <a:rPr lang="hr-HR" dirty="0"/>
              <a:t>Start – ruševina udaljeni su 3 km  uz azimut od 30 ° ( D = 3 km, A = 30 ° ) </a:t>
            </a:r>
          </a:p>
          <a:p>
            <a:pPr marL="342900" indent="-342900">
              <a:buAutoNum type="alphaLcParenR"/>
            </a:pPr>
            <a:r>
              <a:rPr lang="hr-HR" dirty="0"/>
              <a:t>Ruševina – prijevoj udaljeni su 1, 5 km, uz azimut od 330 ° ( D = 1, 5 km, A = 330 ° ) </a:t>
            </a:r>
          </a:p>
          <a:p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2EC76-E0F2-45E3-9F0E-35370F769664}"/>
              </a:ext>
            </a:extLst>
          </p:cNvPr>
          <p:cNvSpPr txBox="1"/>
          <p:nvPr/>
        </p:nvSpPr>
        <p:spPr>
          <a:xfrm>
            <a:off x="429768" y="2782669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1: 50 000 </a:t>
            </a:r>
          </a:p>
          <a:p>
            <a:r>
              <a:rPr lang="hr-HR" dirty="0"/>
              <a:t>1 cm na K = 0, 5 km u 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BDE39-373D-4D38-A343-239B06D12AC1}"/>
              </a:ext>
            </a:extLst>
          </p:cNvPr>
          <p:cNvSpPr txBox="1"/>
          <p:nvPr/>
        </p:nvSpPr>
        <p:spPr>
          <a:xfrm>
            <a:off x="4023360" y="2736502"/>
            <a:ext cx="291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 km = 3 km: 0, 5 km = 6 cm </a:t>
            </a:r>
          </a:p>
          <a:p>
            <a:r>
              <a:rPr lang="hr-HR" dirty="0"/>
              <a:t>1, 5 km = 1,5 km: 0, 5 = 3 cm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4D808-ABA5-4081-98EA-5AB40948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81" y="6145254"/>
            <a:ext cx="387927" cy="4105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64F394-90BB-4431-82C1-F055090B0126}"/>
              </a:ext>
            </a:extLst>
          </p:cNvPr>
          <p:cNvCxnSpPr/>
          <p:nvPr/>
        </p:nvCxnSpPr>
        <p:spPr>
          <a:xfrm flipV="1">
            <a:off x="5541264" y="5422392"/>
            <a:ext cx="0" cy="795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E706F1-CEEC-40E9-94DF-1D69C0B64471}"/>
              </a:ext>
            </a:extLst>
          </p:cNvPr>
          <p:cNvCxnSpPr/>
          <p:nvPr/>
        </p:nvCxnSpPr>
        <p:spPr>
          <a:xfrm flipV="1">
            <a:off x="5541264" y="4983480"/>
            <a:ext cx="1179576" cy="13167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642E697D-BE62-4A66-A277-717439D93DEE}"/>
              </a:ext>
            </a:extLst>
          </p:cNvPr>
          <p:cNvSpPr/>
          <p:nvPr/>
        </p:nvSpPr>
        <p:spPr>
          <a:xfrm rot="17077709">
            <a:off x="5641848" y="5541264"/>
            <a:ext cx="310894" cy="3484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F46F1-854E-46CC-82EC-C4270C1C0C30}"/>
              </a:ext>
            </a:extLst>
          </p:cNvPr>
          <p:cNvSpPr txBox="1"/>
          <p:nvPr/>
        </p:nvSpPr>
        <p:spPr>
          <a:xfrm>
            <a:off x="5787208" y="527608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30°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6DBADF5-953A-4965-9E56-96679F8ADD3D}"/>
              </a:ext>
            </a:extLst>
          </p:cNvPr>
          <p:cNvSpPr/>
          <p:nvPr/>
        </p:nvSpPr>
        <p:spPr>
          <a:xfrm rot="2532204">
            <a:off x="6241445" y="4969723"/>
            <a:ext cx="279348" cy="1567653"/>
          </a:xfrm>
          <a:prstGeom prst="rightBrace">
            <a:avLst>
              <a:gd name="adj1" fmla="val 1157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8B714-6A10-496B-A7DA-2187BC1C0520}"/>
              </a:ext>
            </a:extLst>
          </p:cNvPr>
          <p:cNvSpPr txBox="1"/>
          <p:nvPr/>
        </p:nvSpPr>
        <p:spPr>
          <a:xfrm>
            <a:off x="6757596" y="589679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6 cm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2E2271-8179-47C1-8906-84F4B402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779" y="4802094"/>
            <a:ext cx="634501" cy="62029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0A58EE-9648-476E-8DEB-956F90AAA95B}"/>
              </a:ext>
            </a:extLst>
          </p:cNvPr>
          <p:cNvCxnSpPr/>
          <p:nvPr/>
        </p:nvCxnSpPr>
        <p:spPr>
          <a:xfrm>
            <a:off x="6720840" y="4142232"/>
            <a:ext cx="0" cy="84124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392060-3E75-4084-A3CB-95B9EC346682}"/>
              </a:ext>
            </a:extLst>
          </p:cNvPr>
          <p:cNvCxnSpPr>
            <a:cxnSpLocks/>
          </p:cNvCxnSpPr>
          <p:nvPr/>
        </p:nvCxnSpPr>
        <p:spPr>
          <a:xfrm>
            <a:off x="5673428" y="4424294"/>
            <a:ext cx="1047412" cy="55918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7AE342C0-B03B-432D-8DD1-D53AB475133D}"/>
              </a:ext>
            </a:extLst>
          </p:cNvPr>
          <p:cNvSpPr/>
          <p:nvPr/>
        </p:nvSpPr>
        <p:spPr>
          <a:xfrm rot="3063283">
            <a:off x="6500615" y="4669459"/>
            <a:ext cx="383868" cy="6463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0E2B1D-70A3-44D6-8259-C68FD6AB3476}"/>
              </a:ext>
            </a:extLst>
          </p:cNvPr>
          <p:cNvSpPr txBox="1"/>
          <p:nvPr/>
        </p:nvSpPr>
        <p:spPr>
          <a:xfrm>
            <a:off x="4983480" y="442429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330°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7E69E24D-F12D-42AD-9690-5B9978BAD60A}"/>
              </a:ext>
            </a:extLst>
          </p:cNvPr>
          <p:cNvSpPr/>
          <p:nvPr/>
        </p:nvSpPr>
        <p:spPr>
          <a:xfrm rot="18078071">
            <a:off x="6069931" y="4149182"/>
            <a:ext cx="178731" cy="6463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D106D5-BF49-4044-9C13-C2BD1F0F016A}"/>
              </a:ext>
            </a:extLst>
          </p:cNvPr>
          <p:cNvSpPr txBox="1"/>
          <p:nvPr/>
        </p:nvSpPr>
        <p:spPr>
          <a:xfrm>
            <a:off x="6045450" y="401419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 cm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7A519A0-3E7A-427D-815D-F8ADB512E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097" y="3970138"/>
            <a:ext cx="417853" cy="4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4AF4E1-5700-4CEA-B1DC-514F645668BD}"/>
              </a:ext>
            </a:extLst>
          </p:cNvPr>
          <p:cNvSpPr txBox="1"/>
          <p:nvPr/>
        </p:nvSpPr>
        <p:spPr>
          <a:xfrm>
            <a:off x="265176" y="356616"/>
            <a:ext cx="7003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3. Određivanje nadmorske visine uz pomoć izohipsa </a:t>
            </a:r>
          </a:p>
          <a:p>
            <a:endParaRPr lang="hr-HR" dirty="0"/>
          </a:p>
          <a:p>
            <a:r>
              <a:rPr lang="hr-HR" b="1" dirty="0"/>
              <a:t>Koliko iznosi nadmorska visina točke A, ako je ekvidistanca 10 metara?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37F3B-84F6-4C49-8219-A7EDDB65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32" y="1406496"/>
            <a:ext cx="7296727" cy="4282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7E163B-F347-41ED-B545-6E6B5CAD9D7C}"/>
              </a:ext>
            </a:extLst>
          </p:cNvPr>
          <p:cNvSpPr txBox="1"/>
          <p:nvPr/>
        </p:nvSpPr>
        <p:spPr>
          <a:xfrm>
            <a:off x="777240" y="6181344"/>
            <a:ext cx="412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Nadmorska visina točke A </a:t>
            </a:r>
            <a:r>
              <a:rPr lang="hr-HR" b="1"/>
              <a:t>je 1020 </a:t>
            </a:r>
            <a:r>
              <a:rPr lang="hr-HR" b="1" dirty="0"/>
              <a:t>metara</a:t>
            </a:r>
          </a:p>
        </p:txBody>
      </p:sp>
    </p:spTree>
    <p:extLst>
      <p:ext uri="{BB962C8B-B14F-4D97-AF65-F5344CB8AC3E}">
        <p14:creationId xmlns:p14="http://schemas.microsoft.com/office/powerpoint/2010/main" val="198070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720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Topografske karte, geografska širina i dužina, mjerilo, pojasno vrijeme  - vježba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Topografske karte, geografska širina i dužina - vježba</dc:title>
  <dc:creator>Ružica</dc:creator>
  <cp:lastModifiedBy>Ružica Ivanković Ciotti</cp:lastModifiedBy>
  <cp:revision>25</cp:revision>
  <dcterms:created xsi:type="dcterms:W3CDTF">2021-10-17T07:26:11Z</dcterms:created>
  <dcterms:modified xsi:type="dcterms:W3CDTF">2024-10-03T06:47:44Z</dcterms:modified>
</cp:coreProperties>
</file>