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72" r:id="rId6"/>
    <p:sldId id="259" r:id="rId7"/>
    <p:sldId id="273" r:id="rId8"/>
    <p:sldId id="260" r:id="rId9"/>
    <p:sldId id="274" r:id="rId10"/>
    <p:sldId id="261" r:id="rId11"/>
    <p:sldId id="282" r:id="rId12"/>
    <p:sldId id="262" r:id="rId13"/>
    <p:sldId id="276" r:id="rId14"/>
    <p:sldId id="263" r:id="rId15"/>
    <p:sldId id="277" r:id="rId16"/>
    <p:sldId id="264" r:id="rId17"/>
    <p:sldId id="278" r:id="rId18"/>
    <p:sldId id="265" r:id="rId19"/>
    <p:sldId id="279" r:id="rId20"/>
    <p:sldId id="266" r:id="rId21"/>
    <p:sldId id="280" r:id="rId22"/>
    <p:sldId id="267" r:id="rId23"/>
    <p:sldId id="269" r:id="rId24"/>
    <p:sldId id="281" r:id="rId25"/>
    <p:sldId id="268" r:id="rId26"/>
    <p:sldId id="275" r:id="rId27"/>
    <p:sldId id="270" r:id="rId28"/>
    <p:sldId id="283" r:id="rId29"/>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p:cNvSpPr>
            <a:spLocks noGrp="1"/>
          </p:cNvSpPr>
          <p:nvPr>
            <p:ph type="dt" sz="half" idx="10"/>
          </p:nvPr>
        </p:nvSpPr>
        <p:spPr/>
        <p:txBody>
          <a:bodyPr/>
          <a:lstStyle/>
          <a:p>
            <a:fld id="{E6DF92B2-9590-471A-A2CE-AF25C3BA2BA9}" type="datetimeFigureOut">
              <a:rPr lang="hr-HR" smtClean="0"/>
              <a:t>18.10.2023.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1716196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E6DF92B2-9590-471A-A2CE-AF25C3BA2BA9}" type="datetimeFigureOut">
              <a:rPr lang="hr-HR" smtClean="0"/>
              <a:t>18.10.2023.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273697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E6DF92B2-9590-471A-A2CE-AF25C3BA2BA9}" type="datetimeFigureOut">
              <a:rPr lang="hr-HR" smtClean="0"/>
              <a:t>18.10.2023.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1420685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10"/>
          </p:nvPr>
        </p:nvSpPr>
        <p:spPr/>
        <p:txBody>
          <a:bodyPr/>
          <a:lstStyle/>
          <a:p>
            <a:fld id="{E6DF92B2-9590-471A-A2CE-AF25C3BA2BA9}" type="datetimeFigureOut">
              <a:rPr lang="hr-HR" smtClean="0"/>
              <a:t>18.10.2023.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1539806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DF92B2-9590-471A-A2CE-AF25C3BA2BA9}" type="datetimeFigureOut">
              <a:rPr lang="hr-HR" smtClean="0"/>
              <a:t>18.10.2023.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1557434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p:cNvSpPr>
            <a:spLocks noGrp="1"/>
          </p:cNvSpPr>
          <p:nvPr>
            <p:ph type="dt" sz="half" idx="10"/>
          </p:nvPr>
        </p:nvSpPr>
        <p:spPr/>
        <p:txBody>
          <a:bodyPr/>
          <a:lstStyle/>
          <a:p>
            <a:fld id="{E6DF92B2-9590-471A-A2CE-AF25C3BA2BA9}" type="datetimeFigureOut">
              <a:rPr lang="hr-HR" smtClean="0"/>
              <a:t>18.10.2023.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1995027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p:cNvSpPr>
            <a:spLocks noGrp="1"/>
          </p:cNvSpPr>
          <p:nvPr>
            <p:ph type="dt" sz="half" idx="10"/>
          </p:nvPr>
        </p:nvSpPr>
        <p:spPr/>
        <p:txBody>
          <a:bodyPr/>
          <a:lstStyle/>
          <a:p>
            <a:fld id="{E6DF92B2-9590-471A-A2CE-AF25C3BA2BA9}" type="datetimeFigureOut">
              <a:rPr lang="hr-HR" smtClean="0"/>
              <a:t>18.10.2023.</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188625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Date Placeholder 2"/>
          <p:cNvSpPr>
            <a:spLocks noGrp="1"/>
          </p:cNvSpPr>
          <p:nvPr>
            <p:ph type="dt" sz="half" idx="10"/>
          </p:nvPr>
        </p:nvSpPr>
        <p:spPr/>
        <p:txBody>
          <a:bodyPr/>
          <a:lstStyle/>
          <a:p>
            <a:fld id="{E6DF92B2-9590-471A-A2CE-AF25C3BA2BA9}" type="datetimeFigureOut">
              <a:rPr lang="hr-HR" smtClean="0"/>
              <a:t>18.10.2023.</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3467398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F92B2-9590-471A-A2CE-AF25C3BA2BA9}" type="datetimeFigureOut">
              <a:rPr lang="hr-HR" smtClean="0"/>
              <a:t>18.10.2023.</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354809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F92B2-9590-471A-A2CE-AF25C3BA2BA9}" type="datetimeFigureOut">
              <a:rPr lang="hr-HR" smtClean="0"/>
              <a:t>18.10.2023.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2126859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DF92B2-9590-471A-A2CE-AF25C3BA2BA9}" type="datetimeFigureOut">
              <a:rPr lang="hr-HR" smtClean="0"/>
              <a:t>18.10.2023.</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9001FD7C-61B0-42B7-AE31-EDB419893E03}" type="slidenum">
              <a:rPr lang="hr-HR" smtClean="0"/>
              <a:t>‹#›</a:t>
            </a:fld>
            <a:endParaRPr lang="hr-HR"/>
          </a:p>
        </p:txBody>
      </p:sp>
    </p:spTree>
    <p:extLst>
      <p:ext uri="{BB962C8B-B14F-4D97-AF65-F5344CB8AC3E}">
        <p14:creationId xmlns:p14="http://schemas.microsoft.com/office/powerpoint/2010/main" val="131305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F92B2-9590-471A-A2CE-AF25C3BA2BA9}" type="datetimeFigureOut">
              <a:rPr lang="hr-HR" smtClean="0"/>
              <a:t>18.10.2023.</a:t>
            </a:fld>
            <a:endParaRPr lang="hr-H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1FD7C-61B0-42B7-AE31-EDB419893E03}" type="slidenum">
              <a:rPr lang="hr-HR" smtClean="0"/>
              <a:t>‹#›</a:t>
            </a:fld>
            <a:endParaRPr lang="hr-HR"/>
          </a:p>
        </p:txBody>
      </p:sp>
    </p:spTree>
    <p:extLst>
      <p:ext uri="{BB962C8B-B14F-4D97-AF65-F5344CB8AC3E}">
        <p14:creationId xmlns:p14="http://schemas.microsoft.com/office/powerpoint/2010/main" val="2900533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hr-HR" b="1" u="sng" dirty="0">
                <a:solidFill>
                  <a:schemeClr val="bg1"/>
                </a:solidFill>
                <a:latin typeface="Freestyle Script" panose="030804020302050B0404" pitchFamily="66" charset="0"/>
                <a:ea typeface="Times New Roman" panose="02020603050405020304" pitchFamily="18" charset="0"/>
              </a:rPr>
              <a:t>SLASNI ZALOGAJI OD JABUKE </a:t>
            </a:r>
            <a:endParaRPr lang="hr-HR" b="1" u="sng" dirty="0">
              <a:solidFill>
                <a:schemeClr val="bg1"/>
              </a:solidFill>
            </a:endParaRPr>
          </a:p>
        </p:txBody>
      </p:sp>
      <p:sp>
        <p:nvSpPr>
          <p:cNvPr id="3" name="Subtitle 2"/>
          <p:cNvSpPr>
            <a:spLocks noGrp="1"/>
          </p:cNvSpPr>
          <p:nvPr>
            <p:ph type="subTitle" idx="1"/>
          </p:nvPr>
        </p:nvSpPr>
        <p:spPr>
          <a:xfrm>
            <a:off x="1524000" y="3581400"/>
            <a:ext cx="9144000" cy="2562225"/>
          </a:xfrm>
        </p:spPr>
        <p:txBody>
          <a:bodyPr>
            <a:normAutofit fontScale="77500" lnSpcReduction="20000"/>
          </a:bodyPr>
          <a:lstStyle/>
          <a:p>
            <a:r>
              <a:rPr lang="hr-HR" sz="4400" b="1" dirty="0">
                <a:solidFill>
                  <a:schemeClr val="bg1"/>
                </a:solidFill>
                <a:latin typeface="Freestyle Script" panose="030804020302050B0404" pitchFamily="66" charset="0"/>
                <a:ea typeface="Times New Roman" panose="02020603050405020304" pitchFamily="18" charset="0"/>
                <a:cs typeface="+mj-cs"/>
              </a:rPr>
              <a:t> 2023./2024. </a:t>
            </a:r>
          </a:p>
          <a:p>
            <a:r>
              <a:rPr lang="hr-HR" sz="4400" b="1" dirty="0">
                <a:solidFill>
                  <a:schemeClr val="bg1"/>
                </a:solidFill>
                <a:latin typeface="Freestyle Script" panose="030804020302050B0404" pitchFamily="66" charset="0"/>
                <a:ea typeface="Times New Roman" panose="02020603050405020304" pitchFamily="18" charset="0"/>
                <a:cs typeface="+mj-cs"/>
              </a:rPr>
              <a:t>                   </a:t>
            </a:r>
            <a:r>
              <a:rPr lang="hr-HR" sz="5900" b="1" dirty="0">
                <a:solidFill>
                  <a:schemeClr val="bg1"/>
                </a:solidFill>
                <a:latin typeface="Freestyle Script" panose="030804020302050B0404" pitchFamily="66" charset="0"/>
                <a:ea typeface="Times New Roman" panose="02020603050405020304" pitchFamily="18" charset="0"/>
                <a:cs typeface="+mj-cs"/>
              </a:rPr>
              <a:t>Vinkica Britvi</a:t>
            </a:r>
            <a:r>
              <a:rPr lang="hr-HR" sz="5900" i="1" dirty="0">
                <a:solidFill>
                  <a:schemeClr val="bg1"/>
                </a:solidFill>
                <a:latin typeface="Freestyle Script" panose="030804020302050B0404" pitchFamily="66" charset="0"/>
                <a:ea typeface="Times New Roman" panose="02020603050405020304" pitchFamily="18" charset="0"/>
                <a:cs typeface="+mj-cs"/>
              </a:rPr>
              <a:t>ć</a:t>
            </a:r>
          </a:p>
          <a:p>
            <a:pPr>
              <a:lnSpc>
                <a:spcPct val="107000"/>
              </a:lnSpc>
              <a:spcAft>
                <a:spcPts val="800"/>
              </a:spcAft>
            </a:pPr>
            <a:r>
              <a:rPr lang="hr-HR" sz="5900" b="1" i="1" dirty="0">
                <a:solidFill>
                  <a:srgbClr val="FFFFFF"/>
                </a:solidFill>
                <a:latin typeface="Freestyle Script" panose="030804020302050B0404" pitchFamily="66" charset="0"/>
                <a:ea typeface="Calibri" panose="020F0502020204030204" pitchFamily="34" charset="0"/>
                <a:cs typeface="Times New Roman" panose="02020603050405020304" pitchFamily="18" charset="0"/>
              </a:rPr>
              <a:t>                         </a:t>
            </a:r>
            <a:r>
              <a:rPr lang="hr-HR" sz="5900" b="1" dirty="0">
                <a:solidFill>
                  <a:srgbClr val="FFFFFF"/>
                </a:solidFill>
                <a:latin typeface="Freestyle Script" panose="030804020302050B0404" pitchFamily="66" charset="0"/>
                <a:ea typeface="Calibri" panose="020F0502020204030204" pitchFamily="34" charset="0"/>
                <a:cs typeface="Times New Roman" panose="02020603050405020304" pitchFamily="18" charset="0"/>
              </a:rPr>
              <a:t>Zoran Perdi</a:t>
            </a:r>
            <a:r>
              <a:rPr lang="hr-HR" sz="5900" dirty="0">
                <a:solidFill>
                  <a:srgbClr val="FFFFFF"/>
                </a:solidFill>
                <a:latin typeface="Cambria" panose="02040503050406030204" pitchFamily="18" charset="0"/>
                <a:ea typeface="Calibri" panose="020F0502020204030204" pitchFamily="34" charset="0"/>
                <a:cs typeface="Cambria" panose="02040503050406030204" pitchFamily="18" charset="0"/>
              </a:rPr>
              <a:t>ć</a:t>
            </a:r>
            <a:r>
              <a:rPr lang="hr-HR" sz="5900" b="1" dirty="0">
                <a:solidFill>
                  <a:srgbClr val="FFFFFF"/>
                </a:solidFill>
                <a:latin typeface="Freestyle Script" panose="030804020302050B0404" pitchFamily="66" charset="0"/>
                <a:ea typeface="Calibri" panose="020F0502020204030204" pitchFamily="34" charset="0"/>
                <a:cs typeface="Times New Roman" panose="02020603050405020304" pitchFamily="18" charset="0"/>
              </a:rPr>
              <a:t> Luka</a:t>
            </a:r>
            <a:r>
              <a:rPr lang="hr-HR" sz="5900" dirty="0">
                <a:solidFill>
                  <a:srgbClr val="FFFFFF"/>
                </a:solidFill>
                <a:latin typeface="Cambria" panose="02040503050406030204" pitchFamily="18" charset="0"/>
                <a:ea typeface="Calibri" panose="020F0502020204030204" pitchFamily="34" charset="0"/>
                <a:cs typeface="Cambria" panose="02040503050406030204" pitchFamily="18" charset="0"/>
              </a:rPr>
              <a:t>č</a:t>
            </a:r>
            <a:r>
              <a:rPr lang="hr-HR" sz="5900" b="1" dirty="0">
                <a:solidFill>
                  <a:srgbClr val="FFFFFF"/>
                </a:solidFill>
                <a:latin typeface="Freestyle Script" panose="030804020302050B0404" pitchFamily="66" charset="0"/>
                <a:ea typeface="Calibri" panose="020F0502020204030204" pitchFamily="34" charset="0"/>
                <a:cs typeface="Times New Roman" panose="02020603050405020304" pitchFamily="18" charset="0"/>
              </a:rPr>
              <a:t>evi</a:t>
            </a:r>
            <a:r>
              <a:rPr lang="hr-HR" sz="5900" dirty="0">
                <a:solidFill>
                  <a:srgbClr val="FFFFFF"/>
                </a:solidFill>
                <a:latin typeface="Cambria" panose="02040503050406030204" pitchFamily="18" charset="0"/>
                <a:ea typeface="Calibri" panose="020F0502020204030204" pitchFamily="34" charset="0"/>
                <a:cs typeface="Cambria" panose="02040503050406030204" pitchFamily="18" charset="0"/>
              </a:rPr>
              <a:t>ć</a:t>
            </a:r>
            <a:endParaRPr lang="hr-HR" sz="5900" dirty="0">
              <a:latin typeface="Calibri" panose="020F0502020204030204" pitchFamily="34" charset="0"/>
              <a:ea typeface="Calibri" panose="020F0502020204030204" pitchFamily="34" charset="0"/>
              <a:cs typeface="Times New Roman" panose="02020603050405020304" pitchFamily="18" charset="0"/>
            </a:endParaRPr>
          </a:p>
          <a:p>
            <a:r>
              <a:rPr lang="hr-HR" sz="5800" b="1" dirty="0">
                <a:solidFill>
                  <a:schemeClr val="bg1"/>
                </a:solidFill>
                <a:latin typeface="Freestyle Script" panose="030804020302050B0404" pitchFamily="66" charset="0"/>
              </a:rPr>
              <a:t>                   Jelena Milardovi</a:t>
            </a:r>
            <a:r>
              <a:rPr lang="hr-HR" sz="5800" i="1" dirty="0">
                <a:solidFill>
                  <a:schemeClr val="bg1"/>
                </a:solidFill>
                <a:latin typeface="Freestyle Script" panose="030804020302050B0404" pitchFamily="66" charset="0"/>
              </a:rPr>
              <a:t>ć</a:t>
            </a:r>
          </a:p>
        </p:txBody>
      </p:sp>
      <p:sp>
        <p:nvSpPr>
          <p:cNvPr id="7" name="Rectangle 6"/>
          <p:cNvSpPr/>
          <p:nvPr/>
        </p:nvSpPr>
        <p:spPr>
          <a:xfrm>
            <a:off x="2039966" y="3942568"/>
            <a:ext cx="2587568" cy="1277914"/>
          </a:xfrm>
          <a:prstGeom prst="rect">
            <a:avLst/>
          </a:prstGeom>
        </p:spPr>
        <p:txBody>
          <a:bodyPr wrap="none">
            <a:spAutoFit/>
          </a:bodyPr>
          <a:lstStyle/>
          <a:p>
            <a:pPr>
              <a:lnSpc>
                <a:spcPct val="107000"/>
              </a:lnSpc>
              <a:spcAft>
                <a:spcPts val="800"/>
              </a:spcAft>
            </a:pPr>
            <a:r>
              <a:rPr lang="hr-HR" sz="7200" b="1" dirty="0">
                <a:solidFill>
                  <a:srgbClr val="FFFFFF"/>
                </a:solidFill>
                <a:latin typeface="Freestyle Script" panose="030804020302050B0404" pitchFamily="66" charset="0"/>
                <a:ea typeface="Calibri" panose="020F0502020204030204" pitchFamily="34" charset="0"/>
                <a:cs typeface="Times New Roman" panose="02020603050405020304" pitchFamily="18" charset="0"/>
              </a:rPr>
              <a:t>6. c, 2. c</a:t>
            </a:r>
            <a:endParaRPr lang="hr-H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152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30"/>
              </a:lnSpc>
              <a:spcAft>
                <a:spcPts val="1320"/>
              </a:spcAft>
            </a:pPr>
            <a:r>
              <a:rPr lang="hr-HR" b="1" dirty="0">
                <a:effectLst/>
                <a:latin typeface="Freestyle Script" panose="030804020302050B0404" pitchFamily="66" charset="0"/>
                <a:ea typeface="Times New Roman" panose="02020603050405020304" pitchFamily="18" charset="0"/>
              </a:rPr>
              <a:t>BUREK OD JABUKA</a:t>
            </a:r>
            <a:br>
              <a:rPr lang="hr-HR" sz="2400" dirty="0">
                <a:effectLst/>
                <a:latin typeface="Times New Roman" panose="02020603050405020304" pitchFamily="18" charset="0"/>
                <a:ea typeface="Times New Roman" panose="02020603050405020304" pitchFamily="18" charset="0"/>
              </a:rPr>
            </a:br>
            <a:endParaRPr lang="hr-HR" dirty="0"/>
          </a:p>
        </p:txBody>
      </p:sp>
      <p:sp>
        <p:nvSpPr>
          <p:cNvPr id="3" name="Content Placeholder 2"/>
          <p:cNvSpPr>
            <a:spLocks noGrp="1"/>
          </p:cNvSpPr>
          <p:nvPr>
            <p:ph sz="half" idx="1"/>
          </p:nvPr>
        </p:nvSpPr>
        <p:spPr>
          <a:xfrm>
            <a:off x="1562099" y="1690688"/>
            <a:ext cx="2943225" cy="2386012"/>
          </a:xfrm>
          <a:pattFill prst="ltDnDiag">
            <a:fgClr>
              <a:schemeClr val="accent1"/>
            </a:fgClr>
            <a:bgClr>
              <a:schemeClr val="bg1"/>
            </a:bgClr>
          </a:pattFill>
          <a:effectLst>
            <a:glow rad="279400">
              <a:schemeClr val="accent1">
                <a:lumMod val="50000"/>
                <a:alpha val="80000"/>
              </a:schemeClr>
            </a:glow>
          </a:effectLst>
        </p:spPr>
        <p:txBody>
          <a:bodyPr>
            <a:normAutofit/>
          </a:bodyPr>
          <a:lstStyle/>
          <a:p>
            <a:r>
              <a:rPr lang="nn-NO" sz="1800" dirty="0"/>
              <a:t>Sastojci:</a:t>
            </a:r>
          </a:p>
          <a:p>
            <a:r>
              <a:rPr lang="nn-NO" sz="1800" dirty="0"/>
              <a:t>500 gr tankih kora</a:t>
            </a:r>
          </a:p>
          <a:p>
            <a:r>
              <a:rPr lang="nn-NO" sz="1800" dirty="0"/>
              <a:t>4 velike jabuke</a:t>
            </a:r>
          </a:p>
          <a:p>
            <a:r>
              <a:rPr lang="nn-NO" sz="1800" dirty="0"/>
              <a:t>ulje 30-50 ml</a:t>
            </a:r>
          </a:p>
          <a:p>
            <a:r>
              <a:rPr lang="nn-NO" sz="1800" dirty="0"/>
              <a:t>gazirana voda</a:t>
            </a:r>
          </a:p>
        </p:txBody>
      </p:sp>
      <p:pic>
        <p:nvPicPr>
          <p:cNvPr id="5" name="Content Placeholder 4"/>
          <p:cNvPicPr>
            <a:picLocks noGrp="1" noChangeAspect="1"/>
          </p:cNvPicPr>
          <p:nvPr>
            <p:ph sz="half" idx="2"/>
          </p:nvPr>
        </p:nvPicPr>
        <p:blipFill>
          <a:blip r:embed="rId3"/>
          <a:stretch>
            <a:fillRect/>
          </a:stretch>
        </p:blipFill>
        <p:spPr>
          <a:xfrm>
            <a:off x="400050" y="3997458"/>
            <a:ext cx="5781675" cy="2565267"/>
          </a:xfrm>
          <a:prstGeom prst="rect">
            <a:avLst/>
          </a:prstGeom>
        </p:spPr>
      </p:pic>
      <p:pic>
        <p:nvPicPr>
          <p:cNvPr id="6" name="Picture 5"/>
          <p:cNvPicPr>
            <a:picLocks noChangeAspect="1"/>
          </p:cNvPicPr>
          <p:nvPr/>
        </p:nvPicPr>
        <p:blipFill>
          <a:blip r:embed="rId4"/>
          <a:stretch>
            <a:fillRect/>
          </a:stretch>
        </p:blipFill>
        <p:spPr>
          <a:xfrm>
            <a:off x="6286499" y="1440590"/>
            <a:ext cx="4457701" cy="2769460"/>
          </a:xfrm>
          <a:prstGeom prst="rect">
            <a:avLst/>
          </a:prstGeom>
          <a:effectLst>
            <a:glow rad="457200">
              <a:schemeClr val="accent1">
                <a:lumMod val="50000"/>
                <a:alpha val="72000"/>
              </a:schemeClr>
            </a:glow>
          </a:effectLst>
        </p:spPr>
      </p:pic>
      <p:pic>
        <p:nvPicPr>
          <p:cNvPr id="8" name="Picture 7"/>
          <p:cNvPicPr>
            <a:picLocks noChangeAspect="1"/>
          </p:cNvPicPr>
          <p:nvPr/>
        </p:nvPicPr>
        <p:blipFill>
          <a:blip r:embed="rId5"/>
          <a:stretch>
            <a:fillRect/>
          </a:stretch>
        </p:blipFill>
        <p:spPr>
          <a:xfrm>
            <a:off x="8077199" y="4591050"/>
            <a:ext cx="1971675" cy="1971675"/>
          </a:xfrm>
          <a:prstGeom prst="rect">
            <a:avLst/>
          </a:prstGeom>
          <a:effectLst>
            <a:glow rad="393700">
              <a:schemeClr val="accent1">
                <a:lumMod val="50000"/>
                <a:alpha val="72000"/>
              </a:schemeClr>
            </a:glow>
          </a:effectLst>
        </p:spPr>
      </p:pic>
    </p:spTree>
    <p:extLst>
      <p:ext uri="{BB962C8B-B14F-4D97-AF65-F5344CB8AC3E}">
        <p14:creationId xmlns:p14="http://schemas.microsoft.com/office/powerpoint/2010/main" val="3627039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25" y="0"/>
            <a:ext cx="10210376" cy="6858000"/>
          </a:xfrm>
          <a:prstGeom prst="rect">
            <a:avLst/>
          </a:prstGeom>
        </p:spPr>
      </p:pic>
    </p:spTree>
    <p:extLst>
      <p:ext uri="{BB962C8B-B14F-4D97-AF65-F5344CB8AC3E}">
        <p14:creationId xmlns:p14="http://schemas.microsoft.com/office/powerpoint/2010/main" val="133148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30"/>
              </a:lnSpc>
              <a:spcAft>
                <a:spcPts val="1320"/>
              </a:spcAft>
            </a:pPr>
            <a:r>
              <a:rPr lang="hr-HR" b="1" dirty="0">
                <a:solidFill>
                  <a:srgbClr val="444444"/>
                </a:solidFill>
                <a:effectLst>
                  <a:outerShdw blurRad="38100" dist="38100" dir="2700000" algn="tl">
                    <a:srgbClr val="000000">
                      <a:alpha val="43137"/>
                    </a:srgbClr>
                  </a:outerShdw>
                </a:effectLst>
                <a:latin typeface="Freestyle Script" panose="030804020302050B0404" pitchFamily="66" charset="0"/>
                <a:ea typeface="Times New Roman" panose="02020603050405020304" pitchFamily="18" charset="0"/>
              </a:rPr>
              <a:t>LIZALICE OD JABUKA I KARAMELE</a:t>
            </a:r>
            <a:br>
              <a:rPr lang="hr-HR" sz="240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br>
            <a:endParaRPr lang="hr-HR"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571500" y="1690688"/>
            <a:ext cx="4667250" cy="4127500"/>
          </a:xfrm>
        </p:spPr>
        <p:txBody>
          <a:bodyPr/>
          <a:lstStyle/>
          <a:p>
            <a:r>
              <a:rPr lang="hr-HR" b="1" dirty="0"/>
              <a:t>Sastojci:</a:t>
            </a:r>
          </a:p>
          <a:p>
            <a:r>
              <a:rPr lang="hr-HR" dirty="0"/>
              <a:t> 8 jabuka</a:t>
            </a:r>
          </a:p>
          <a:p>
            <a:r>
              <a:rPr lang="hr-HR" dirty="0"/>
              <a:t> 200 g šećera</a:t>
            </a:r>
          </a:p>
          <a:p>
            <a:r>
              <a:rPr lang="hr-HR" dirty="0"/>
              <a:t> 200 ml vrhnja za kuhanje</a:t>
            </a:r>
          </a:p>
          <a:p>
            <a:r>
              <a:rPr lang="hr-HR" dirty="0"/>
              <a:t> 1 žličica ekstrakta vanilije</a:t>
            </a:r>
          </a:p>
          <a:p>
            <a:r>
              <a:rPr lang="hr-HR" dirty="0"/>
              <a:t> dugačke čačkalice ili kineski štapići</a:t>
            </a:r>
          </a:p>
          <a:p>
            <a:endParaRPr lang="hr-HR" dirty="0"/>
          </a:p>
        </p:txBody>
      </p:sp>
      <p:pic>
        <p:nvPicPr>
          <p:cNvPr id="5" name="Content Placeholder 4"/>
          <p:cNvPicPr>
            <a:picLocks noGrp="1" noChangeAspect="1"/>
          </p:cNvPicPr>
          <p:nvPr>
            <p:ph sz="half" idx="2"/>
          </p:nvPr>
        </p:nvPicPr>
        <p:blipFill>
          <a:blip r:embed="rId3"/>
          <a:stretch>
            <a:fillRect/>
          </a:stretch>
        </p:blipFill>
        <p:spPr>
          <a:xfrm>
            <a:off x="5886451" y="3838575"/>
            <a:ext cx="5857874" cy="2931600"/>
          </a:xfrm>
          <a:prstGeom prst="rect">
            <a:avLst/>
          </a:prstGeom>
        </p:spPr>
      </p:pic>
      <p:pic>
        <p:nvPicPr>
          <p:cNvPr id="6" name="Picture 5"/>
          <p:cNvPicPr>
            <a:picLocks noChangeAspect="1"/>
          </p:cNvPicPr>
          <p:nvPr/>
        </p:nvPicPr>
        <p:blipFill>
          <a:blip r:embed="rId4"/>
          <a:stretch>
            <a:fillRect/>
          </a:stretch>
        </p:blipFill>
        <p:spPr>
          <a:xfrm>
            <a:off x="6613993" y="1228725"/>
            <a:ext cx="4139732" cy="2465389"/>
          </a:xfrm>
          <a:prstGeom prst="rect">
            <a:avLst/>
          </a:prstGeom>
        </p:spPr>
      </p:pic>
    </p:spTree>
    <p:extLst>
      <p:ext uri="{BB962C8B-B14F-4D97-AF65-F5344CB8AC3E}">
        <p14:creationId xmlns:p14="http://schemas.microsoft.com/office/powerpoint/2010/main" val="2918339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 y="-180975"/>
            <a:ext cx="12344400" cy="7038975"/>
          </a:xfrm>
          <a:prstGeom prst="rect">
            <a:avLst/>
          </a:prstGeom>
        </p:spPr>
      </p:pic>
    </p:spTree>
    <p:extLst>
      <p:ext uri="{BB962C8B-B14F-4D97-AF65-F5344CB8AC3E}">
        <p14:creationId xmlns:p14="http://schemas.microsoft.com/office/powerpoint/2010/main" val="4582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30"/>
              </a:lnSpc>
              <a:spcAft>
                <a:spcPts val="1320"/>
              </a:spcAft>
            </a:pPr>
            <a:r>
              <a:rPr lang="hr-HR" b="1" dirty="0">
                <a:solidFill>
                  <a:srgbClr val="444444"/>
                </a:solidFill>
                <a:effectLst/>
                <a:latin typeface="Freestyle Script" panose="030804020302050B0404" pitchFamily="66" charset="0"/>
                <a:ea typeface="Times New Roman" panose="02020603050405020304" pitchFamily="18" charset="0"/>
              </a:rPr>
              <a:t>SENDVI</a:t>
            </a:r>
            <a:r>
              <a:rPr lang="hr-HR" i="1" dirty="0">
                <a:solidFill>
                  <a:srgbClr val="444444"/>
                </a:solidFill>
                <a:effectLst/>
                <a:latin typeface="Cambria" panose="02040503050406030204" pitchFamily="18" charset="0"/>
                <a:ea typeface="Times New Roman" panose="02020603050405020304" pitchFamily="18" charset="0"/>
                <a:cs typeface="Cambria" panose="02040503050406030204" pitchFamily="18" charset="0"/>
              </a:rPr>
              <a:t>Č</a:t>
            </a:r>
            <a:r>
              <a:rPr lang="hr-HR" b="1" dirty="0">
                <a:solidFill>
                  <a:srgbClr val="444444"/>
                </a:solidFill>
                <a:effectLst/>
                <a:latin typeface="Freestyle Script" panose="030804020302050B0404" pitchFamily="66" charset="0"/>
                <a:ea typeface="Times New Roman" panose="02020603050405020304" pitchFamily="18" charset="0"/>
              </a:rPr>
              <a:t> S PR</a:t>
            </a:r>
            <a:r>
              <a:rPr lang="hr-HR" i="1" dirty="0">
                <a:solidFill>
                  <a:srgbClr val="444444"/>
                </a:solidFill>
                <a:effectLst/>
                <a:latin typeface="Cambria" panose="02040503050406030204" pitchFamily="18" charset="0"/>
                <a:ea typeface="Times New Roman" panose="02020603050405020304" pitchFamily="18" charset="0"/>
                <a:cs typeface="Cambria" panose="02040503050406030204" pitchFamily="18" charset="0"/>
              </a:rPr>
              <a:t>Ž</a:t>
            </a:r>
            <a:r>
              <a:rPr lang="hr-HR" b="1" dirty="0">
                <a:solidFill>
                  <a:srgbClr val="444444"/>
                </a:solidFill>
                <a:effectLst/>
                <a:latin typeface="Freestyle Script" panose="030804020302050B0404" pitchFamily="66" charset="0"/>
                <a:ea typeface="Times New Roman" panose="02020603050405020304" pitchFamily="18" charset="0"/>
              </a:rPr>
              <a:t>ENIM JABUKAMA</a:t>
            </a:r>
            <a:endParaRPr lang="hr-HR" sz="2400" dirty="0">
              <a:effectLst/>
              <a:latin typeface="Times New Roman" panose="02020603050405020304" pitchFamily="18" charset="0"/>
              <a:ea typeface="Times New Roman" panose="02020603050405020304" pitchFamily="18" charset="0"/>
            </a:endParaRPr>
          </a:p>
        </p:txBody>
      </p:sp>
      <p:pic>
        <p:nvPicPr>
          <p:cNvPr id="5" name="Content Placeholder 4"/>
          <p:cNvPicPr>
            <a:picLocks noGrp="1" noChangeAspect="1"/>
          </p:cNvPicPr>
          <p:nvPr>
            <p:ph sz="half" idx="1"/>
          </p:nvPr>
        </p:nvPicPr>
        <p:blipFill>
          <a:blip r:embed="rId3"/>
          <a:stretch>
            <a:fillRect/>
          </a:stretch>
        </p:blipFill>
        <p:spPr>
          <a:xfrm>
            <a:off x="314325" y="2152650"/>
            <a:ext cx="5857875" cy="2609850"/>
          </a:xfrm>
          <a:prstGeom prst="rect">
            <a:avLst/>
          </a:prstGeom>
        </p:spPr>
      </p:pic>
      <p:pic>
        <p:nvPicPr>
          <p:cNvPr id="6" name="Content Placeholder 5"/>
          <p:cNvPicPr>
            <a:picLocks noGrp="1" noChangeAspect="1"/>
          </p:cNvPicPr>
          <p:nvPr>
            <p:ph sz="half" idx="2"/>
          </p:nvPr>
        </p:nvPicPr>
        <p:blipFill>
          <a:blip r:embed="rId4"/>
          <a:stretch>
            <a:fillRect/>
          </a:stretch>
        </p:blipFill>
        <p:spPr>
          <a:xfrm>
            <a:off x="6315076" y="1690688"/>
            <a:ext cx="5391150" cy="3352800"/>
          </a:xfrm>
          <a:prstGeom prst="rect">
            <a:avLst/>
          </a:prstGeom>
          <a:solidFill>
            <a:schemeClr val="accent1"/>
          </a:solidFill>
        </p:spPr>
      </p:pic>
    </p:spTree>
    <p:extLst>
      <p:ext uri="{BB962C8B-B14F-4D97-AF65-F5344CB8AC3E}">
        <p14:creationId xmlns:p14="http://schemas.microsoft.com/office/powerpoint/2010/main" val="377233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134225"/>
          </a:xfrm>
          <a:prstGeom prst="rect">
            <a:avLst/>
          </a:prstGeom>
        </p:spPr>
      </p:pic>
    </p:spTree>
    <p:extLst>
      <p:ext uri="{BB962C8B-B14F-4D97-AF65-F5344CB8AC3E}">
        <p14:creationId xmlns:p14="http://schemas.microsoft.com/office/powerpoint/2010/main" val="2949289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30"/>
              </a:lnSpc>
              <a:spcAft>
                <a:spcPts val="1320"/>
              </a:spcAft>
            </a:pPr>
            <a:r>
              <a:rPr lang="hr-HR" b="1" dirty="0">
                <a:solidFill>
                  <a:srgbClr val="444444"/>
                </a:solidFill>
                <a:effectLst/>
                <a:latin typeface="Freestyle Script" panose="030804020302050B0404" pitchFamily="66" charset="0"/>
                <a:ea typeface="Times New Roman" panose="02020603050405020304" pitchFamily="18" charset="0"/>
              </a:rPr>
              <a:t>PALA</a:t>
            </a:r>
            <a:r>
              <a:rPr lang="hr-HR" i="1" dirty="0">
                <a:solidFill>
                  <a:srgbClr val="444444"/>
                </a:solidFill>
                <a:effectLst/>
                <a:latin typeface="Cambria" panose="02040503050406030204" pitchFamily="18" charset="0"/>
                <a:ea typeface="Times New Roman" panose="02020603050405020304" pitchFamily="18" charset="0"/>
                <a:cs typeface="Cambria" panose="02040503050406030204" pitchFamily="18" charset="0"/>
              </a:rPr>
              <a:t>Č</a:t>
            </a:r>
            <a:r>
              <a:rPr lang="hr-HR" b="1" dirty="0">
                <a:solidFill>
                  <a:srgbClr val="444444"/>
                </a:solidFill>
                <a:effectLst/>
                <a:latin typeface="Freestyle Script" panose="030804020302050B0404" pitchFamily="66" charset="0"/>
                <a:ea typeface="Times New Roman" panose="02020603050405020304" pitchFamily="18" charset="0"/>
              </a:rPr>
              <a:t>INKE OD JABUKA</a:t>
            </a:r>
            <a:br>
              <a:rPr lang="hr-HR" sz="2400" dirty="0">
                <a:effectLst/>
                <a:latin typeface="Times New Roman" panose="02020603050405020304" pitchFamily="18" charset="0"/>
                <a:ea typeface="Times New Roman" panose="02020603050405020304" pitchFamily="18" charset="0"/>
              </a:rPr>
            </a:br>
            <a:endParaRPr lang="hr-HR" dirty="0"/>
          </a:p>
        </p:txBody>
      </p:sp>
      <p:sp>
        <p:nvSpPr>
          <p:cNvPr id="3" name="Content Placeholder 2"/>
          <p:cNvSpPr>
            <a:spLocks noGrp="1"/>
          </p:cNvSpPr>
          <p:nvPr>
            <p:ph sz="half" idx="1"/>
          </p:nvPr>
        </p:nvSpPr>
        <p:spPr/>
        <p:txBody>
          <a:bodyPr>
            <a:normAutofit fontScale="55000" lnSpcReduction="20000"/>
          </a:bodyPr>
          <a:lstStyle/>
          <a:p>
            <a:r>
              <a:rPr lang="hr-HR" b="1" dirty="0">
                <a:effectLst>
                  <a:outerShdw blurRad="38100" dist="38100" dir="2700000" algn="tl">
                    <a:srgbClr val="000000">
                      <a:alpha val="43137"/>
                    </a:srgbClr>
                  </a:outerShdw>
                </a:effectLst>
              </a:rPr>
              <a:t>Sastojci:</a:t>
            </a:r>
          </a:p>
          <a:p>
            <a:r>
              <a:rPr lang="hr-HR" dirty="0"/>
              <a:t>4 jabuke</a:t>
            </a:r>
          </a:p>
          <a:p>
            <a:r>
              <a:rPr lang="hr-HR" dirty="0"/>
              <a:t>200g glatkog brašna</a:t>
            </a:r>
          </a:p>
          <a:p>
            <a:r>
              <a:rPr lang="hr-HR" dirty="0"/>
              <a:t>½ žličice praška za pecivo</a:t>
            </a:r>
          </a:p>
          <a:p>
            <a:r>
              <a:rPr lang="hr-HR" dirty="0"/>
              <a:t>2 jaja</a:t>
            </a:r>
          </a:p>
          <a:p>
            <a:r>
              <a:rPr lang="hr-HR" dirty="0"/>
              <a:t>250ml mlijeka</a:t>
            </a:r>
          </a:p>
          <a:p>
            <a:r>
              <a:rPr lang="hr-HR" dirty="0"/>
              <a:t>50g šećera</a:t>
            </a:r>
          </a:p>
          <a:p>
            <a:r>
              <a:rPr lang="hr-HR" dirty="0"/>
              <a:t>1limun (sok i korica)</a:t>
            </a:r>
          </a:p>
          <a:p>
            <a:r>
              <a:rPr lang="hr-HR" dirty="0"/>
              <a:t>1 žlica ruma</a:t>
            </a:r>
          </a:p>
          <a:p>
            <a:endParaRPr lang="hr-HR" dirty="0"/>
          </a:p>
        </p:txBody>
      </p:sp>
      <p:sp>
        <p:nvSpPr>
          <p:cNvPr id="4" name="Content Placeholder 3"/>
          <p:cNvSpPr>
            <a:spLocks noGrp="1"/>
          </p:cNvSpPr>
          <p:nvPr>
            <p:ph sz="half" idx="2"/>
          </p:nvPr>
        </p:nvSpPr>
        <p:spPr/>
        <p:txBody>
          <a:bodyPr>
            <a:normAutofit fontScale="55000" lnSpcReduction="20000"/>
          </a:bodyPr>
          <a:lstStyle/>
          <a:p>
            <a:r>
              <a:rPr lang="hr-HR" b="1" dirty="0">
                <a:effectLst>
                  <a:outerShdw blurRad="38100" dist="38100" dir="2700000" algn="tl">
                    <a:srgbClr val="000000">
                      <a:alpha val="43137"/>
                    </a:srgbClr>
                  </a:outerShdw>
                </a:effectLst>
              </a:rPr>
              <a:t>Priprema:</a:t>
            </a:r>
          </a:p>
          <a:p>
            <a:endParaRPr lang="hr-HR" dirty="0"/>
          </a:p>
          <a:p>
            <a:r>
              <a:rPr lang="hr-HR" b="1" dirty="0"/>
              <a:t>Jabuke ogulite i naribajte.</a:t>
            </a:r>
          </a:p>
          <a:p>
            <a:r>
              <a:rPr lang="hr-HR" b="1" dirty="0"/>
              <a:t>Cijela jaja pjenasto izmiksajte sa šećerom električnim mikserom ili ručno pjenjačom.</a:t>
            </a:r>
          </a:p>
          <a:p>
            <a:r>
              <a:rPr lang="hr-HR" b="1" dirty="0"/>
              <a:t>Postepeno dodajte mlijeko, brašno, prašak za pecivo i naribanu limunovu koricu, kao i svježe iscijeđeni sok. Dodajte jabuke.</a:t>
            </a:r>
          </a:p>
          <a:p>
            <a:r>
              <a:rPr lang="hr-HR" b="1" dirty="0"/>
              <a:t>Smjesa koju dobijete izgledat će kao tijesto malo gušće od onoga za palačinke.</a:t>
            </a:r>
          </a:p>
          <a:p>
            <a:r>
              <a:rPr lang="hr-HR" b="1" dirty="0"/>
              <a:t>U tavi zagrijte ulje, tek malo, kao kad pečete palačinke.</a:t>
            </a:r>
          </a:p>
          <a:p>
            <a:r>
              <a:rPr lang="hr-HR" b="1" dirty="0"/>
              <a:t>Pržite ih s obje strane po par minuta, a spremne su kad dobiju zlatnožutu boju. Stavite ih na kuhinjski papir kako bi se uklonio višak ulja.</a:t>
            </a:r>
          </a:p>
          <a:p>
            <a:endParaRPr lang="hr-HR" b="1" dirty="0"/>
          </a:p>
          <a:p>
            <a:r>
              <a:rPr lang="hr-HR" b="1" dirty="0"/>
              <a:t>Pospite ih s malo šećera u prahu i poslužite vruće. A fine su i hladne!</a:t>
            </a:r>
          </a:p>
          <a:p>
            <a:endParaRPr lang="hr-H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20495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450"/>
            <a:ext cx="12191999" cy="7029450"/>
          </a:xfrm>
          <a:prstGeom prst="rect">
            <a:avLst/>
          </a:prstGeom>
        </p:spPr>
      </p:pic>
    </p:spTree>
    <p:extLst>
      <p:ext uri="{BB962C8B-B14F-4D97-AF65-F5344CB8AC3E}">
        <p14:creationId xmlns:p14="http://schemas.microsoft.com/office/powerpoint/2010/main" val="1382199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30"/>
              </a:lnSpc>
              <a:spcAft>
                <a:spcPts val="1320"/>
              </a:spcAft>
            </a:pPr>
            <a:r>
              <a:rPr lang="hr-HR" sz="6600" b="1" dirty="0">
                <a:solidFill>
                  <a:schemeClr val="accent1">
                    <a:lumMod val="60000"/>
                    <a:lumOff val="40000"/>
                  </a:schemeClr>
                </a:solidFill>
                <a:effectLst>
                  <a:outerShdw blurRad="38100" dist="38100" dir="2700000" algn="tl">
                    <a:srgbClr val="000000">
                      <a:alpha val="43137"/>
                    </a:srgbClr>
                  </a:outerShdw>
                </a:effectLst>
                <a:latin typeface="Freestyle Script" panose="030804020302050B0404" pitchFamily="66" charset="0"/>
                <a:ea typeface="Times New Roman" panose="02020603050405020304" pitchFamily="18" charset="0"/>
              </a:rPr>
              <a:t>JUHA OD JABUKE</a:t>
            </a:r>
            <a:br>
              <a:rPr lang="hr-HR" sz="2400" dirty="0">
                <a:effectLst/>
                <a:latin typeface="Times New Roman" panose="02020603050405020304" pitchFamily="18" charset="0"/>
                <a:ea typeface="Times New Roman" panose="02020603050405020304" pitchFamily="18" charset="0"/>
              </a:rPr>
            </a:br>
            <a:endParaRPr lang="hr-HR" dirty="0"/>
          </a:p>
        </p:txBody>
      </p:sp>
      <p:pic>
        <p:nvPicPr>
          <p:cNvPr id="5" name="Content Placeholder 4"/>
          <p:cNvPicPr>
            <a:picLocks noGrp="1" noChangeAspect="1"/>
          </p:cNvPicPr>
          <p:nvPr>
            <p:ph sz="half" idx="1"/>
          </p:nvPr>
        </p:nvPicPr>
        <p:blipFill>
          <a:blip r:embed="rId3"/>
          <a:stretch>
            <a:fillRect/>
          </a:stretch>
        </p:blipFill>
        <p:spPr>
          <a:xfrm>
            <a:off x="628650" y="2247900"/>
            <a:ext cx="5391150" cy="2714625"/>
          </a:xfrm>
          <a:prstGeom prst="rect">
            <a:avLst/>
          </a:prstGeom>
          <a:effectLst>
            <a:glow rad="127000">
              <a:schemeClr val="accent1">
                <a:lumMod val="60000"/>
                <a:lumOff val="40000"/>
              </a:schemeClr>
            </a:glow>
          </a:effectLst>
        </p:spPr>
      </p:pic>
      <p:pic>
        <p:nvPicPr>
          <p:cNvPr id="6" name="Content Placeholder 5"/>
          <p:cNvPicPr>
            <a:picLocks noGrp="1" noChangeAspect="1"/>
          </p:cNvPicPr>
          <p:nvPr>
            <p:ph sz="half" idx="2"/>
          </p:nvPr>
        </p:nvPicPr>
        <p:blipFill>
          <a:blip r:embed="rId2"/>
          <a:stretch>
            <a:fillRect/>
          </a:stretch>
        </p:blipFill>
        <p:spPr>
          <a:xfrm>
            <a:off x="6096000" y="1285875"/>
            <a:ext cx="5495925" cy="3590926"/>
          </a:xfrm>
          <a:prstGeom prst="rect">
            <a:avLst/>
          </a:prstGeom>
          <a:effectLst>
            <a:glow rad="127000">
              <a:schemeClr val="accent1">
                <a:lumMod val="60000"/>
                <a:lumOff val="40000"/>
              </a:schemeClr>
            </a:glow>
          </a:effectLst>
        </p:spPr>
      </p:pic>
    </p:spTree>
    <p:extLst>
      <p:ext uri="{BB962C8B-B14F-4D97-AF65-F5344CB8AC3E}">
        <p14:creationId xmlns:p14="http://schemas.microsoft.com/office/powerpoint/2010/main" val="2168826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4975" y="0"/>
            <a:ext cx="7781925" cy="6858000"/>
          </a:xfrm>
          <a:prstGeom prst="rect">
            <a:avLst/>
          </a:prstGeom>
        </p:spPr>
      </p:pic>
    </p:spTree>
    <p:extLst>
      <p:ext uri="{BB962C8B-B14F-4D97-AF65-F5344CB8AC3E}">
        <p14:creationId xmlns:p14="http://schemas.microsoft.com/office/powerpoint/2010/main" val="399029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58"/>
            <a:ext cx="10515600" cy="1325563"/>
          </a:xfrm>
        </p:spPr>
        <p:txBody>
          <a:bodyPr>
            <a:normAutofit fontScale="90000"/>
          </a:bodyPr>
          <a:lstStyle/>
          <a:p>
            <a:pPr>
              <a:lnSpc>
                <a:spcPct val="107000"/>
              </a:lnSpc>
              <a:spcAft>
                <a:spcPts val="800"/>
              </a:spcAft>
            </a:pPr>
            <a:r>
              <a:rPr lang="hr-HR" b="1" dirty="0">
                <a:solidFill>
                  <a:schemeClr val="accent6">
                    <a:lumMod val="75000"/>
                  </a:schemeClr>
                </a:solidFill>
                <a:effectLst/>
                <a:latin typeface="Freestyle Script" panose="030804020302050B0404" pitchFamily="66" charset="0"/>
                <a:ea typeface="Calibri" panose="020F0502020204030204" pitchFamily="34" charset="0"/>
                <a:cs typeface="Times New Roman" panose="02020603050405020304" pitchFamily="18" charset="0"/>
              </a:rPr>
              <a:t>PIZZA S JABUKAMA I GORGONZOLOM</a:t>
            </a:r>
            <a:br>
              <a:rPr lang="hr-HR" sz="2000" dirty="0">
                <a:effectLst/>
                <a:latin typeface="Calibri" panose="020F0502020204030204" pitchFamily="34" charset="0"/>
                <a:ea typeface="Calibri" panose="020F0502020204030204" pitchFamily="34" charset="0"/>
                <a:cs typeface="Times New Roman" panose="02020603050405020304" pitchFamily="18" charset="0"/>
              </a:rPr>
            </a:br>
            <a:endParaRPr lang="hr-HR" i="1" dirty="0">
              <a:solidFill>
                <a:srgbClr val="92D05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733551" y="1825626"/>
            <a:ext cx="2933700" cy="3917950"/>
          </a:xfrm>
          <a:noFill/>
        </p:spPr>
        <p:txBody>
          <a:bodyPr>
            <a:normAutofit/>
          </a:bodyPr>
          <a:lstStyle/>
          <a:p>
            <a:r>
              <a:rPr lang="hr-HR" dirty="0"/>
              <a:t>Sastojci:</a:t>
            </a:r>
          </a:p>
          <a:p>
            <a:pPr>
              <a:buFont typeface="Wingdings" panose="05000000000000000000" pitchFamily="2" charset="2"/>
              <a:buChar char="q"/>
            </a:pPr>
            <a:r>
              <a:rPr lang="hr-HR" sz="1800" dirty="0"/>
              <a:t>1/2 kg tijesta</a:t>
            </a:r>
          </a:p>
          <a:p>
            <a:pPr>
              <a:buFont typeface="Wingdings" panose="05000000000000000000" pitchFamily="2" charset="2"/>
              <a:buChar char="q"/>
            </a:pPr>
            <a:r>
              <a:rPr lang="hr-HR" sz="1800" dirty="0"/>
              <a:t>1 jabuka</a:t>
            </a:r>
          </a:p>
          <a:p>
            <a:pPr>
              <a:buFont typeface="Wingdings" panose="05000000000000000000" pitchFamily="2" charset="2"/>
              <a:buChar char="q"/>
            </a:pPr>
            <a:r>
              <a:rPr lang="hr-HR" sz="1800" dirty="0"/>
              <a:t>100 g mozzarelle</a:t>
            </a:r>
          </a:p>
          <a:p>
            <a:pPr>
              <a:buFont typeface="Wingdings" panose="05000000000000000000" pitchFamily="2" charset="2"/>
              <a:buChar char="q"/>
            </a:pPr>
            <a:r>
              <a:rPr lang="hr-HR" sz="1800" dirty="0"/>
              <a:t>100 g gorgonzole</a:t>
            </a:r>
          </a:p>
          <a:p>
            <a:pPr>
              <a:buFont typeface="Wingdings" panose="05000000000000000000" pitchFamily="2" charset="2"/>
              <a:buChar char="q"/>
            </a:pPr>
            <a:r>
              <a:rPr lang="hr-HR" sz="1800" dirty="0"/>
              <a:t>ružmarin</a:t>
            </a:r>
          </a:p>
          <a:p>
            <a:pPr>
              <a:buFont typeface="Wingdings" panose="05000000000000000000" pitchFamily="2" charset="2"/>
              <a:buChar char="q"/>
            </a:pPr>
            <a:r>
              <a:rPr lang="hr-HR" sz="1800" dirty="0"/>
              <a:t>bosiljak</a:t>
            </a:r>
          </a:p>
          <a:p>
            <a:endParaRPr lang="hr-HR" dirty="0"/>
          </a:p>
        </p:txBody>
      </p:sp>
      <p:sp>
        <p:nvSpPr>
          <p:cNvPr id="6" name="Content Placeholder 5"/>
          <p:cNvSpPr>
            <a:spLocks noGrp="1"/>
          </p:cNvSpPr>
          <p:nvPr>
            <p:ph sz="half" idx="2"/>
          </p:nvPr>
        </p:nvSpPr>
        <p:spPr/>
        <p:txBody>
          <a:bodyPr>
            <a:normAutofit/>
          </a:bodyPr>
          <a:lstStyle/>
          <a:p>
            <a:pPr marL="0" indent="0" algn="ctr">
              <a:buNone/>
            </a:pPr>
            <a:endParaRPr lang="hr-HR" dirty="0"/>
          </a:p>
          <a:p>
            <a:pPr algn="ctr"/>
            <a:endParaRPr lang="hr-HR" dirty="0"/>
          </a:p>
          <a:p>
            <a:pPr algn="ctr"/>
            <a:endParaRPr lang="hr-HR" dirty="0"/>
          </a:p>
        </p:txBody>
      </p:sp>
      <p:pic>
        <p:nvPicPr>
          <p:cNvPr id="7" name="Picture 6"/>
          <p:cNvPicPr>
            <a:picLocks noChangeAspect="1"/>
          </p:cNvPicPr>
          <p:nvPr/>
        </p:nvPicPr>
        <p:blipFill>
          <a:blip r:embed="rId3"/>
          <a:stretch>
            <a:fillRect/>
          </a:stretch>
        </p:blipFill>
        <p:spPr>
          <a:xfrm>
            <a:off x="5348873" y="1645274"/>
            <a:ext cx="5761815" cy="2356020"/>
          </a:xfrm>
          <a:prstGeom prst="rect">
            <a:avLst/>
          </a:prstGeom>
          <a:effectLst>
            <a:glow rad="127000">
              <a:schemeClr val="accent6">
                <a:lumMod val="60000"/>
                <a:lumOff val="40000"/>
              </a:schemeClr>
            </a:glow>
          </a:effectLst>
        </p:spPr>
      </p:pic>
      <p:pic>
        <p:nvPicPr>
          <p:cNvPr id="9" name="Picture 8"/>
          <p:cNvPicPr>
            <a:picLocks noChangeAspect="1"/>
          </p:cNvPicPr>
          <p:nvPr/>
        </p:nvPicPr>
        <p:blipFill>
          <a:blip r:embed="rId4"/>
          <a:stretch>
            <a:fillRect/>
          </a:stretch>
        </p:blipFill>
        <p:spPr>
          <a:xfrm>
            <a:off x="5348873" y="4288200"/>
            <a:ext cx="3956647" cy="2414225"/>
          </a:xfrm>
          <a:prstGeom prst="rect">
            <a:avLst/>
          </a:prstGeom>
          <a:effectLst>
            <a:glow rad="139700">
              <a:schemeClr val="accent6">
                <a:lumMod val="75000"/>
                <a:alpha val="40000"/>
              </a:schemeClr>
            </a:glow>
            <a:softEdge rad="254000"/>
          </a:effectLst>
        </p:spPr>
      </p:pic>
    </p:spTree>
    <p:extLst>
      <p:ext uri="{BB962C8B-B14F-4D97-AF65-F5344CB8AC3E}">
        <p14:creationId xmlns:p14="http://schemas.microsoft.com/office/powerpoint/2010/main" val="3534625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91575" cy="1325563"/>
          </a:xfrm>
        </p:spPr>
        <p:txBody>
          <a:bodyPr/>
          <a:lstStyle/>
          <a:p>
            <a:pPr>
              <a:lnSpc>
                <a:spcPts val="2430"/>
              </a:lnSpc>
              <a:spcAft>
                <a:spcPts val="1320"/>
              </a:spcAft>
            </a:pPr>
            <a:r>
              <a:rPr lang="hr-HR" b="1" dirty="0">
                <a:solidFill>
                  <a:schemeClr val="bg1"/>
                </a:solidFill>
                <a:effectLst/>
                <a:latin typeface="Freestyle Script" panose="030804020302050B0404" pitchFamily="66" charset="0"/>
                <a:ea typeface="Times New Roman" panose="02020603050405020304" pitchFamily="18" charset="0"/>
              </a:rPr>
              <a:t>KRUH OD JABUKA I PEKAN ORAHA</a:t>
            </a:r>
            <a:br>
              <a:rPr lang="hr-HR" sz="2400" dirty="0">
                <a:solidFill>
                  <a:schemeClr val="bg1"/>
                </a:solidFill>
                <a:effectLst/>
                <a:latin typeface="Times New Roman" panose="02020603050405020304" pitchFamily="18" charset="0"/>
                <a:ea typeface="Times New Roman" panose="02020603050405020304" pitchFamily="18" charset="0"/>
              </a:rPr>
            </a:br>
            <a:endParaRPr lang="hr-HR" dirty="0">
              <a:solidFill>
                <a:schemeClr val="bg1"/>
              </a:solidFill>
            </a:endParaRPr>
          </a:p>
        </p:txBody>
      </p:sp>
      <p:sp>
        <p:nvSpPr>
          <p:cNvPr id="3" name="Content Placeholder 2"/>
          <p:cNvSpPr>
            <a:spLocks noGrp="1"/>
          </p:cNvSpPr>
          <p:nvPr>
            <p:ph sz="half" idx="1"/>
          </p:nvPr>
        </p:nvSpPr>
        <p:spPr/>
        <p:txBody>
          <a:bodyPr>
            <a:normAutofit fontScale="47500" lnSpcReduction="20000"/>
          </a:bodyPr>
          <a:lstStyle/>
          <a:p>
            <a:r>
              <a:rPr lang="hr-HR" b="1" dirty="0">
                <a:solidFill>
                  <a:srgbClr val="FF0000"/>
                </a:solidFill>
              </a:rPr>
              <a:t>Sastojci:</a:t>
            </a:r>
          </a:p>
          <a:p>
            <a:r>
              <a:rPr lang="hr-HR" b="1" dirty="0">
                <a:solidFill>
                  <a:schemeClr val="bg1"/>
                </a:solidFill>
              </a:rPr>
              <a:t>1 paketić suhog kvasca</a:t>
            </a:r>
          </a:p>
          <a:p>
            <a:r>
              <a:rPr lang="hr-HR" b="1" dirty="0">
                <a:solidFill>
                  <a:schemeClr val="bg1"/>
                </a:solidFill>
              </a:rPr>
              <a:t>240 ml toplog mlijeka</a:t>
            </a:r>
          </a:p>
          <a:p>
            <a:r>
              <a:rPr lang="hr-HR" b="1" dirty="0">
                <a:solidFill>
                  <a:schemeClr val="bg1"/>
                </a:solidFill>
              </a:rPr>
              <a:t>110 gmaslaca, otopljenog</a:t>
            </a:r>
          </a:p>
          <a:p>
            <a:r>
              <a:rPr lang="hr-HR" b="1" dirty="0">
                <a:solidFill>
                  <a:schemeClr val="bg1"/>
                </a:solidFill>
              </a:rPr>
              <a:t>1 veliko jaje</a:t>
            </a:r>
          </a:p>
          <a:p>
            <a:r>
              <a:rPr lang="hr-HR" b="1" dirty="0">
                <a:solidFill>
                  <a:schemeClr val="bg1"/>
                </a:solidFill>
              </a:rPr>
              <a:t>140 g šećera + još dvije žlice (odvojeno)</a:t>
            </a:r>
          </a:p>
          <a:p>
            <a:r>
              <a:rPr lang="hr-HR" b="1" dirty="0">
                <a:solidFill>
                  <a:schemeClr val="bg1"/>
                </a:solidFill>
              </a:rPr>
              <a:t>1 žličica soli</a:t>
            </a:r>
          </a:p>
          <a:p>
            <a:r>
              <a:rPr lang="hr-HR" b="1" dirty="0">
                <a:solidFill>
                  <a:schemeClr val="bg1"/>
                </a:solidFill>
              </a:rPr>
              <a:t>380g glatkog brašna</a:t>
            </a:r>
          </a:p>
          <a:p>
            <a:r>
              <a:rPr lang="hr-HR" b="1" dirty="0">
                <a:solidFill>
                  <a:schemeClr val="bg1"/>
                </a:solidFill>
              </a:rPr>
              <a:t>1 jabuka srednje veličine, oguljena i nasjeckana</a:t>
            </a:r>
          </a:p>
          <a:p>
            <a:r>
              <a:rPr lang="hr-HR" b="1" dirty="0">
                <a:solidFill>
                  <a:schemeClr val="bg1"/>
                </a:solidFill>
              </a:rPr>
              <a:t>70g pekan oraha</a:t>
            </a:r>
          </a:p>
          <a:p>
            <a:r>
              <a:rPr lang="hr-HR" b="1" dirty="0">
                <a:solidFill>
                  <a:schemeClr val="bg1"/>
                </a:solidFill>
              </a:rPr>
              <a:t>½ žličice cimeta</a:t>
            </a:r>
          </a:p>
          <a:p>
            <a:r>
              <a:rPr lang="hr-HR" b="1" dirty="0">
                <a:solidFill>
                  <a:srgbClr val="FF0000"/>
                </a:solidFill>
              </a:rPr>
              <a:t>Preljev:</a:t>
            </a:r>
          </a:p>
          <a:p>
            <a:r>
              <a:rPr lang="hr-HR" b="1" dirty="0">
                <a:solidFill>
                  <a:schemeClr val="bg1"/>
                </a:solidFill>
              </a:rPr>
              <a:t>120g šećera u prahu</a:t>
            </a:r>
          </a:p>
          <a:p>
            <a:r>
              <a:rPr lang="hr-HR" b="1" dirty="0">
                <a:solidFill>
                  <a:schemeClr val="bg1"/>
                </a:solidFill>
              </a:rPr>
              <a:t>1 žlica + 1 žličica vruće vode</a:t>
            </a:r>
          </a:p>
          <a:p>
            <a:r>
              <a:rPr lang="hr-HR" b="1" dirty="0">
                <a:solidFill>
                  <a:schemeClr val="bg1"/>
                </a:solidFill>
              </a:rPr>
              <a:t>½ žličice ekstrakta vanilije</a:t>
            </a:r>
          </a:p>
          <a:p>
            <a:endParaRPr lang="hr-HR" dirty="0"/>
          </a:p>
        </p:txBody>
      </p:sp>
      <p:sp>
        <p:nvSpPr>
          <p:cNvPr id="4" name="Content Placeholder 3"/>
          <p:cNvSpPr>
            <a:spLocks noGrp="1"/>
          </p:cNvSpPr>
          <p:nvPr>
            <p:ph sz="half" idx="2"/>
          </p:nvPr>
        </p:nvSpPr>
        <p:spPr/>
        <p:txBody>
          <a:bodyPr>
            <a:normAutofit fontScale="47500" lnSpcReduction="20000"/>
          </a:bodyPr>
          <a:lstStyle/>
          <a:p>
            <a:r>
              <a:rPr lang="hr-HR" b="1" dirty="0">
                <a:solidFill>
                  <a:srgbClr val="FF0000"/>
                </a:solidFill>
              </a:rPr>
              <a:t>Priprema:</a:t>
            </a:r>
          </a:p>
          <a:p>
            <a:r>
              <a:rPr lang="hr-HR" b="1" dirty="0">
                <a:solidFill>
                  <a:schemeClr val="bg1"/>
                </a:solidFill>
              </a:rPr>
              <a:t>Umijesite tijesto: u većoj posudi u mlijeku otopite kvasac. Dodajte 30 g maslaca, jaje, 2 žlice šećera, sol i brašno. Miješajte dok smjesa ne bude glatka. Brašna dodajte dovoljno da napravite čvrsto tijesto. Izvadite na pobrašnjenu površinu pa mijesite tijesto 6 do 8 minuta dok ne postane elastično. Prebacite u namašćenu posudu i prekrijte prozirnom folijom. Ostavite tijesto 1 sat na toplom da naraste.</a:t>
            </a:r>
          </a:p>
          <a:p>
            <a:r>
              <a:rPr lang="hr-HR" b="1" dirty="0">
                <a:solidFill>
                  <a:schemeClr val="bg1"/>
                </a:solidFill>
              </a:rPr>
              <a:t>Razvaljajte: sjedinite jabuku, pekane, cimet i preostali šećer pa ostavite sa strane. Tijesto izvadite iz posude te ga podijelite na dva dijela. Svaku polovicu podijelite na 16 komada. Na lagano pobrašnjenoj posudi svaki komad razvaljajte u krug promjera (otprilike) 6 cm. U središte svakog kruga izgrabite žlicu smjese s jabukama, skupite krajeve i napravite lopticu pa ju umočite u ostatak maslaca.</a:t>
            </a:r>
          </a:p>
          <a:p>
            <a:r>
              <a:rPr lang="hr-HR" b="1" dirty="0">
                <a:solidFill>
                  <a:schemeClr val="bg1"/>
                </a:solidFill>
              </a:rPr>
              <a:t>Ostavite da naraste: u namašćeni kalup za kuglof poslažite 16 loptica pa ih pospite dijelom smjese od jabuka. Dodajte drugi sloj loptica te ih pospite ostatkom smjese od jabuka. Prekrijte pa ostavite oko 45 minuta da tijesto još malo naraste.</a:t>
            </a:r>
          </a:p>
          <a:p>
            <a:r>
              <a:rPr lang="hr-HR" b="1" dirty="0">
                <a:solidFill>
                  <a:schemeClr val="bg1"/>
                </a:solidFill>
              </a:rPr>
              <a:t>Preljev: pecite na 180 stupnjeva 35 do 40 minuta ili dok tijesto ne porumeni. Izvadite iz pećnice i ostavite desetak minuta da se ohladi pa izvadite iz kalupa. Sjedinite sastojke za preljev pa "kruh" prelijte.</a:t>
            </a:r>
          </a:p>
          <a:p>
            <a:endParaRPr lang="hr-HR" b="1" dirty="0"/>
          </a:p>
        </p:txBody>
      </p:sp>
    </p:spTree>
    <p:extLst>
      <p:ext uri="{BB962C8B-B14F-4D97-AF65-F5344CB8AC3E}">
        <p14:creationId xmlns:p14="http://schemas.microsoft.com/office/powerpoint/2010/main" val="3964694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875" y="0"/>
            <a:ext cx="11144250" cy="6858000"/>
          </a:xfrm>
          <a:prstGeom prst="rect">
            <a:avLst/>
          </a:prstGeom>
        </p:spPr>
      </p:pic>
    </p:spTree>
    <p:extLst>
      <p:ext uri="{BB962C8B-B14F-4D97-AF65-F5344CB8AC3E}">
        <p14:creationId xmlns:p14="http://schemas.microsoft.com/office/powerpoint/2010/main" val="1809708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5"/>
            <a:ext cx="10972800" cy="1325563"/>
          </a:xfrm>
        </p:spPr>
        <p:txBody>
          <a:bodyPr/>
          <a:lstStyle/>
          <a:p>
            <a:pPr>
              <a:lnSpc>
                <a:spcPts val="2430"/>
              </a:lnSpc>
              <a:spcAft>
                <a:spcPts val="1320"/>
              </a:spcAft>
            </a:pPr>
            <a:r>
              <a:rPr lang="hr-HR" b="1" dirty="0">
                <a:solidFill>
                  <a:schemeClr val="accent4">
                    <a:lumMod val="75000"/>
                  </a:schemeClr>
                </a:solidFill>
                <a:effectLst/>
                <a:latin typeface="Freestyle Script" panose="030804020302050B0404" pitchFamily="66" charset="0"/>
                <a:ea typeface="Times New Roman" panose="02020603050405020304" pitchFamily="18" charset="0"/>
              </a:rPr>
              <a:t>SLATKI NABUJAK OD REZANACA I JABUKA</a:t>
            </a:r>
            <a:br>
              <a:rPr lang="hr-HR" sz="2400" dirty="0">
                <a:effectLst/>
                <a:latin typeface="Times New Roman" panose="02020603050405020304" pitchFamily="18" charset="0"/>
                <a:ea typeface="Times New Roman" panose="02020603050405020304" pitchFamily="18" charset="0"/>
              </a:rPr>
            </a:br>
            <a:endParaRPr lang="hr-HR" dirty="0"/>
          </a:p>
        </p:txBody>
      </p:sp>
      <p:sp>
        <p:nvSpPr>
          <p:cNvPr id="3" name="Content Placeholder 2"/>
          <p:cNvSpPr>
            <a:spLocks noGrp="1"/>
          </p:cNvSpPr>
          <p:nvPr>
            <p:ph sz="half" idx="1"/>
          </p:nvPr>
        </p:nvSpPr>
        <p:spPr>
          <a:xfrm>
            <a:off x="381000" y="1810543"/>
            <a:ext cx="5181600" cy="4351338"/>
          </a:xfrm>
          <a:blipFill>
            <a:blip r:embed="rId3"/>
            <a:stretch>
              <a:fillRect/>
            </a:stretch>
          </a:blipFill>
          <a:effectLst>
            <a:glow rad="127000">
              <a:schemeClr val="accent4">
                <a:lumMod val="75000"/>
              </a:schemeClr>
            </a:glow>
            <a:softEdge rad="25400"/>
          </a:effectLst>
        </p:spPr>
        <p:txBody>
          <a:bodyPr>
            <a:normAutofit fontScale="55000" lnSpcReduction="20000"/>
          </a:bodyPr>
          <a:lstStyle/>
          <a:p>
            <a:r>
              <a:rPr lang="hr-HR" sz="3600" b="1" i="1" dirty="0">
                <a:effectLst>
                  <a:outerShdw blurRad="38100" dist="38100" dir="2700000" algn="tl">
                    <a:srgbClr val="000000">
                      <a:alpha val="43137"/>
                    </a:srgbClr>
                  </a:outerShdw>
                </a:effectLst>
              </a:rPr>
              <a:t>Sastojci:</a:t>
            </a:r>
          </a:p>
          <a:p>
            <a:pPr marL="0" indent="0">
              <a:buNone/>
            </a:pPr>
            <a:r>
              <a:rPr lang="hr-HR" sz="3600" dirty="0">
                <a:solidFill>
                  <a:schemeClr val="bg1"/>
                </a:solidFill>
              </a:rPr>
              <a:t>1 pakiranje debljih rezanaca</a:t>
            </a:r>
          </a:p>
          <a:p>
            <a:pPr marL="0" indent="0">
              <a:buNone/>
            </a:pPr>
            <a:r>
              <a:rPr lang="hr-HR" sz="3600" dirty="0">
                <a:solidFill>
                  <a:schemeClr val="bg1"/>
                </a:solidFill>
              </a:rPr>
              <a:t>6 žlica šećera</a:t>
            </a:r>
          </a:p>
          <a:p>
            <a:pPr marL="0" indent="0">
              <a:buNone/>
            </a:pPr>
            <a:r>
              <a:rPr lang="hr-HR" sz="3600" dirty="0">
                <a:solidFill>
                  <a:schemeClr val="bg1"/>
                </a:solidFill>
              </a:rPr>
              <a:t>3 vanilin šećera</a:t>
            </a:r>
          </a:p>
          <a:p>
            <a:pPr marL="0" indent="0">
              <a:buNone/>
            </a:pPr>
            <a:r>
              <a:rPr lang="hr-HR" sz="3600" dirty="0">
                <a:solidFill>
                  <a:schemeClr val="bg1"/>
                </a:solidFill>
              </a:rPr>
              <a:t>3 jaja</a:t>
            </a:r>
          </a:p>
          <a:p>
            <a:pPr marL="0" indent="0">
              <a:buNone/>
            </a:pPr>
            <a:r>
              <a:rPr lang="hr-HR" sz="3600" dirty="0">
                <a:solidFill>
                  <a:schemeClr val="bg1"/>
                </a:solidFill>
              </a:rPr>
              <a:t>7,5 dcl mlijeka</a:t>
            </a:r>
          </a:p>
          <a:p>
            <a:pPr marL="0" indent="0">
              <a:buNone/>
            </a:pPr>
            <a:r>
              <a:rPr lang="hr-HR" sz="3600" dirty="0">
                <a:solidFill>
                  <a:schemeClr val="bg1"/>
                </a:solidFill>
              </a:rPr>
              <a:t>4 žlice kiselog vrhnja</a:t>
            </a:r>
          </a:p>
          <a:p>
            <a:pPr marL="0" indent="0">
              <a:buNone/>
            </a:pPr>
            <a:r>
              <a:rPr lang="hr-HR" sz="3600" dirty="0">
                <a:solidFill>
                  <a:schemeClr val="bg1"/>
                </a:solidFill>
              </a:rPr>
              <a:t>3-4 jabuke + šećer ako su kisele + 1 dl vode</a:t>
            </a:r>
          </a:p>
          <a:p>
            <a:pPr marL="0" indent="0">
              <a:buNone/>
            </a:pPr>
            <a:r>
              <a:rPr lang="hr-HR" sz="3600" dirty="0">
                <a:solidFill>
                  <a:schemeClr val="bg1"/>
                </a:solidFill>
              </a:rPr>
              <a:t>10 dag maslaca</a:t>
            </a:r>
          </a:p>
          <a:p>
            <a:endParaRPr lang="hr-HR" dirty="0"/>
          </a:p>
        </p:txBody>
      </p:sp>
      <p:sp>
        <p:nvSpPr>
          <p:cNvPr id="8" name="Content Placeholder 7"/>
          <p:cNvSpPr>
            <a:spLocks noGrp="1"/>
          </p:cNvSpPr>
          <p:nvPr>
            <p:ph sz="half" idx="2"/>
          </p:nvPr>
        </p:nvSpPr>
        <p:spPr/>
        <p:txBody>
          <a:bodyPr>
            <a:normAutofit fontScale="55000" lnSpcReduction="20000"/>
          </a:bodyPr>
          <a:lstStyle/>
          <a:p>
            <a:pPr marL="0" indent="0">
              <a:buNone/>
            </a:pPr>
            <a:r>
              <a:rPr lang="hr-HR" b="1" i="1" dirty="0">
                <a:effectLst>
                  <a:outerShdw blurRad="38100" dist="38100" dir="2700000" algn="tl">
                    <a:srgbClr val="000000">
                      <a:alpha val="43137"/>
                    </a:srgbClr>
                  </a:outerShdw>
                </a:effectLst>
              </a:rPr>
              <a:t>Priprema:</a:t>
            </a:r>
          </a:p>
          <a:p>
            <a:pPr marL="0" indent="0">
              <a:buNone/>
            </a:pPr>
            <a:r>
              <a:rPr lang="hr-HR" dirty="0"/>
              <a:t>1. Zakuhati mlijeko u većoj posudi, dodati polovicu šećera  pa u kipuće mlijeko spustiti rezance. Stalno ih prilikom kuhanja pritiskati vilicom kako bi se ravnomjerno namočili i donekle skuhali. Kuhati tako 10 minuta dok rezanci ne budu al dente. Rezance izvaditi iz posude, a mlijeko uz povremeno miješanje reducirati dok ne postane malo gušće. </a:t>
            </a:r>
          </a:p>
          <a:p>
            <a:pPr marL="0" indent="0">
              <a:buNone/>
            </a:pPr>
            <a:r>
              <a:rPr lang="hr-HR" dirty="0"/>
              <a:t>2. Jabuke oguliti i naribati pa kratko prokuhati sa 1 dl vode i šećerom po potrebi.</a:t>
            </a:r>
          </a:p>
          <a:p>
            <a:pPr marL="0" indent="0">
              <a:buNone/>
            </a:pPr>
            <a:r>
              <a:rPr lang="hr-HR" dirty="0"/>
              <a:t>3. Odvojiti bjelanjke i žumanjke pa miksati žumanjke sa šećerom i vanilijom, dodati i kiselo vrhnje i prohlađeno mlijeko u kojem su se kuhali rezanci te na kraju čvrsto tučeni snijeg od bjelanjaka. Uliti tu smjesu na prokuhane rezance i lagano promiješati.</a:t>
            </a:r>
          </a:p>
          <a:p>
            <a:pPr marL="0" indent="0">
              <a:buNone/>
            </a:pPr>
            <a:r>
              <a:rPr lang="hr-HR" dirty="0"/>
              <a:t>4. Vatrostalnu posudu premazati maslacem, složiti polovicu rezanaca, preko njih rasporediti malo ukuhanih jabuka, završiti ostatkom rezanaca. Preko svega naribati ili nasjeći tanke listiće maslaca. Peći u zagrijanoj pećnici na 180°C 20 min. dok nabujak lijepo ne nabuja.</a:t>
            </a:r>
          </a:p>
          <a:p>
            <a:pPr marL="0" indent="0">
              <a:buNone/>
            </a:pPr>
            <a:r>
              <a:rPr lang="hr-HR" dirty="0"/>
              <a:t> Poslužiti odmah!</a:t>
            </a:r>
          </a:p>
          <a:p>
            <a:endParaRPr lang="hr-HR" dirty="0"/>
          </a:p>
        </p:txBody>
      </p:sp>
    </p:spTree>
    <p:extLst>
      <p:ext uri="{BB962C8B-B14F-4D97-AF65-F5344CB8AC3E}">
        <p14:creationId xmlns:p14="http://schemas.microsoft.com/office/powerpoint/2010/main" val="302678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4683" y="977601"/>
            <a:ext cx="6567577" cy="1325563"/>
          </a:xfrm>
          <a:gradFill>
            <a:gsLst>
              <a:gs pos="74000">
                <a:schemeClr val="accent4"/>
              </a:gs>
              <a:gs pos="0">
                <a:schemeClr val="accent1">
                  <a:lumMod val="45000"/>
                  <a:lumOff val="55000"/>
                </a:schemeClr>
              </a:gs>
            </a:gsLst>
            <a:lin ang="5400000" scaled="1"/>
          </a:gradFill>
          <a:effectLst>
            <a:glow rad="127000">
              <a:schemeClr val="accent4">
                <a:lumMod val="60000"/>
                <a:lumOff val="40000"/>
              </a:schemeClr>
            </a:glow>
          </a:effectLst>
        </p:spPr>
        <p:txBody>
          <a:bodyPr/>
          <a:lstStyle/>
          <a:p>
            <a:pPr>
              <a:lnSpc>
                <a:spcPts val="2430"/>
              </a:lnSpc>
              <a:spcAft>
                <a:spcPts val="1320"/>
              </a:spcAft>
            </a:pPr>
            <a:r>
              <a:rPr lang="hr-HR" b="1" dirty="0">
                <a:solidFill>
                  <a:srgbClr val="444444"/>
                </a:solidFill>
                <a:effectLst/>
                <a:latin typeface="Freestyle Script" panose="030804020302050B0404" pitchFamily="66" charset="0"/>
                <a:ea typeface="Times New Roman" panose="02020603050405020304" pitchFamily="18" charset="0"/>
              </a:rPr>
              <a:t>ŠVICARSKI KOLA</a:t>
            </a:r>
            <a:r>
              <a:rPr lang="hr-HR" i="1" dirty="0">
                <a:solidFill>
                  <a:srgbClr val="444444"/>
                </a:solidFill>
                <a:effectLst/>
                <a:latin typeface="Cambria" panose="02040503050406030204" pitchFamily="18" charset="0"/>
                <a:ea typeface="Times New Roman" panose="02020603050405020304" pitchFamily="18" charset="0"/>
                <a:cs typeface="Cambria" panose="02040503050406030204" pitchFamily="18" charset="0"/>
              </a:rPr>
              <a:t>Č</a:t>
            </a:r>
            <a:r>
              <a:rPr lang="hr-HR" b="1" dirty="0">
                <a:solidFill>
                  <a:srgbClr val="444444"/>
                </a:solidFill>
                <a:effectLst/>
                <a:latin typeface="Freestyle Script" panose="030804020302050B0404" pitchFamily="66" charset="0"/>
                <a:ea typeface="Times New Roman" panose="02020603050405020304" pitchFamily="18" charset="0"/>
              </a:rPr>
              <a:t> S JABUKAMA</a:t>
            </a:r>
            <a:br>
              <a:rPr lang="hr-HR" sz="2400" dirty="0">
                <a:effectLst/>
                <a:latin typeface="Times New Roman" panose="02020603050405020304" pitchFamily="18" charset="0"/>
                <a:ea typeface="Times New Roman" panose="02020603050405020304" pitchFamily="18" charset="0"/>
              </a:rPr>
            </a:br>
            <a:endParaRPr lang="hr-HR" dirty="0"/>
          </a:p>
        </p:txBody>
      </p:sp>
      <p:sp>
        <p:nvSpPr>
          <p:cNvPr id="3" name="Content Placeholder 2"/>
          <p:cNvSpPr>
            <a:spLocks noGrp="1"/>
          </p:cNvSpPr>
          <p:nvPr>
            <p:ph sz="half" idx="1"/>
          </p:nvPr>
        </p:nvSpPr>
        <p:spPr>
          <a:xfrm>
            <a:off x="665672" y="2791784"/>
            <a:ext cx="3906328" cy="3298466"/>
          </a:xfrm>
          <a:gradFill>
            <a:gsLst>
              <a:gs pos="74000">
                <a:schemeClr val="accent4"/>
              </a:gs>
              <a:gs pos="0">
                <a:schemeClr val="accent1">
                  <a:lumMod val="45000"/>
                  <a:lumOff val="55000"/>
                </a:schemeClr>
              </a:gs>
            </a:gsLst>
            <a:lin ang="5400000" scaled="1"/>
          </a:gradFill>
          <a:effectLst>
            <a:glow rad="228600">
              <a:schemeClr val="accent4">
                <a:lumMod val="40000"/>
                <a:lumOff val="60000"/>
                <a:alpha val="72000"/>
              </a:schemeClr>
            </a:glow>
          </a:effectLst>
        </p:spPr>
        <p:txBody>
          <a:bodyPr>
            <a:normAutofit fontScale="92500" lnSpcReduction="10000"/>
          </a:bodyPr>
          <a:lstStyle/>
          <a:p>
            <a:r>
              <a:rPr lang="hr-HR" sz="1600" b="1" i="1" u="sng" dirty="0">
                <a:solidFill>
                  <a:srgbClr val="FF0000"/>
                </a:solidFill>
                <a:effectLst>
                  <a:outerShdw blurRad="38100" dist="38100" dir="2700000" algn="tl">
                    <a:srgbClr val="000000">
                      <a:alpha val="43137"/>
                    </a:srgbClr>
                  </a:outerShdw>
                </a:effectLst>
              </a:rPr>
              <a:t>Sastojci:</a:t>
            </a:r>
          </a:p>
          <a:p>
            <a:r>
              <a:rPr lang="hr-HR" sz="1600" dirty="0"/>
              <a:t>Paket lisnatog tijesta </a:t>
            </a:r>
          </a:p>
          <a:p>
            <a:r>
              <a:rPr lang="hr-HR" sz="1600" dirty="0"/>
              <a:t>4 žlice mljevenih lješnjaka</a:t>
            </a:r>
          </a:p>
          <a:p>
            <a:r>
              <a:rPr lang="hr-HR" sz="1600" dirty="0"/>
              <a:t>800 g jabuka</a:t>
            </a:r>
          </a:p>
          <a:p>
            <a:r>
              <a:rPr lang="hr-HR" sz="1600" dirty="0"/>
              <a:t>80 g šećera</a:t>
            </a:r>
          </a:p>
          <a:p>
            <a:r>
              <a:rPr lang="hr-HR" sz="1600" dirty="0"/>
              <a:t>3 jaja</a:t>
            </a:r>
          </a:p>
          <a:p>
            <a:r>
              <a:rPr lang="hr-HR" sz="1600" dirty="0"/>
              <a:t>1 pakiranje vanilin šećera</a:t>
            </a:r>
          </a:p>
          <a:p>
            <a:r>
              <a:rPr lang="hr-HR" sz="1600" dirty="0"/>
              <a:t>200 g kiselog vrhnja</a:t>
            </a:r>
          </a:p>
          <a:p>
            <a:endParaRPr lang="hr-HR" dirty="0"/>
          </a:p>
        </p:txBody>
      </p:sp>
      <p:sp>
        <p:nvSpPr>
          <p:cNvPr id="4" name="Content Placeholder 3"/>
          <p:cNvSpPr>
            <a:spLocks noGrp="1"/>
          </p:cNvSpPr>
          <p:nvPr>
            <p:ph sz="half" idx="2"/>
          </p:nvPr>
        </p:nvSpPr>
        <p:spPr>
          <a:xfrm>
            <a:off x="7405777" y="1377051"/>
            <a:ext cx="4524555" cy="3703907"/>
          </a:xfrm>
          <a:gradFill>
            <a:gsLst>
              <a:gs pos="74000">
                <a:schemeClr val="accent4"/>
              </a:gs>
              <a:gs pos="0">
                <a:schemeClr val="accent1">
                  <a:lumMod val="45000"/>
                  <a:lumOff val="55000"/>
                </a:schemeClr>
              </a:gs>
            </a:gsLst>
            <a:lin ang="5400000" scaled="1"/>
          </a:gradFill>
          <a:effectLst>
            <a:glow rad="127000">
              <a:schemeClr val="accent4">
                <a:lumMod val="60000"/>
                <a:lumOff val="40000"/>
              </a:schemeClr>
            </a:glow>
          </a:effectLst>
        </p:spPr>
        <p:txBody>
          <a:bodyPr>
            <a:normAutofit fontScale="92500" lnSpcReduction="10000"/>
          </a:bodyPr>
          <a:lstStyle/>
          <a:p>
            <a:r>
              <a:rPr lang="hr-HR" sz="1700" dirty="0"/>
              <a:t>Priprema:</a:t>
            </a:r>
          </a:p>
          <a:p>
            <a:r>
              <a:rPr lang="hr-HR" sz="1700" dirty="0"/>
              <a:t>Lisnatim tijestom obložite kalup, okruglog ili pravokutnog oblika prethodno obložen papirom za pečenje. Izbockajte tijesto viljuškom na više mjesta kako bi se izbjeglo napuhavanje. Pospite tijesto mljevenim lješnjacima, prethodno zapečenim.</a:t>
            </a:r>
          </a:p>
          <a:p>
            <a:r>
              <a:rPr lang="hr-HR" sz="1700" dirty="0"/>
              <a:t>Oguljene jabuke narežite na ploške tanke otprilike pola centimetra. Poslažite ih po tijestu tako da pokriju svu površinu i da se rubovi kriška preklapaju. Pospite jabuke cimetom. Istucite pjenasto jaja, umiješajte šećer i vanilin šećer te vrhnje. Prolijte mješavinu po kolaču. Pecite ga u pećnici na 200 stupnjeva 35 - 40 minuta. Kad je gotov, pospite s još malo cimeta</a:t>
            </a:r>
            <a:r>
              <a:rPr lang="hr-HR" dirty="0"/>
              <a:t>.</a:t>
            </a:r>
          </a:p>
          <a:p>
            <a:endParaRPr lang="hr-HR" dirty="0"/>
          </a:p>
        </p:txBody>
      </p:sp>
      <p:pic>
        <p:nvPicPr>
          <p:cNvPr id="7" name="Picture 6"/>
          <p:cNvPicPr>
            <a:picLocks noChangeAspect="1"/>
          </p:cNvPicPr>
          <p:nvPr/>
        </p:nvPicPr>
        <p:blipFill>
          <a:blip r:embed="rId3"/>
          <a:stretch>
            <a:fillRect/>
          </a:stretch>
        </p:blipFill>
        <p:spPr>
          <a:xfrm>
            <a:off x="3371850" y="4038600"/>
            <a:ext cx="4195852" cy="2540270"/>
          </a:xfrm>
          <a:prstGeom prst="rect">
            <a:avLst/>
          </a:prstGeom>
          <a:effectLst>
            <a:glow rad="279400">
              <a:schemeClr val="accent4">
                <a:lumMod val="60000"/>
                <a:lumOff val="40000"/>
              </a:schemeClr>
            </a:glow>
          </a:effectLst>
        </p:spPr>
      </p:pic>
    </p:spTree>
    <p:extLst>
      <p:ext uri="{BB962C8B-B14F-4D97-AF65-F5344CB8AC3E}">
        <p14:creationId xmlns:p14="http://schemas.microsoft.com/office/powerpoint/2010/main" val="54099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7950" y="0"/>
            <a:ext cx="6715125" cy="6858000"/>
          </a:xfrm>
          <a:prstGeom prst="rect">
            <a:avLst/>
          </a:prstGeom>
          <a:solidFill>
            <a:schemeClr val="accent1">
              <a:lumMod val="60000"/>
              <a:lumOff val="40000"/>
            </a:schemeClr>
          </a:solidFill>
        </p:spPr>
      </p:pic>
    </p:spTree>
    <p:extLst>
      <p:ext uri="{BB962C8B-B14F-4D97-AF65-F5344CB8AC3E}">
        <p14:creationId xmlns:p14="http://schemas.microsoft.com/office/powerpoint/2010/main" val="116205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38943"/>
            <a:ext cx="10820400" cy="1325563"/>
          </a:xfrm>
        </p:spPr>
        <p:txBody>
          <a:bodyPr/>
          <a:lstStyle/>
          <a:p>
            <a:pPr>
              <a:lnSpc>
                <a:spcPts val="2430"/>
              </a:lnSpc>
              <a:spcAft>
                <a:spcPts val="1320"/>
              </a:spcAft>
            </a:pPr>
            <a:r>
              <a:rPr lang="hr-HR" b="1" dirty="0">
                <a:solidFill>
                  <a:schemeClr val="accent2">
                    <a:lumMod val="50000"/>
                  </a:schemeClr>
                </a:solidFill>
                <a:effectLst/>
                <a:latin typeface="Freestyle Script" panose="030804020302050B0404" pitchFamily="66" charset="0"/>
                <a:ea typeface="Times New Roman" panose="02020603050405020304" pitchFamily="18" charset="0"/>
              </a:rPr>
              <a:t>FRANCUSKI KOLA</a:t>
            </a:r>
            <a:r>
              <a:rPr lang="hr-HR" i="1" dirty="0">
                <a:solidFill>
                  <a:schemeClr val="accent2">
                    <a:lumMod val="50000"/>
                  </a:schemeClr>
                </a:solidFill>
                <a:effectLst/>
                <a:latin typeface="Cambria" panose="02040503050406030204" pitchFamily="18" charset="0"/>
                <a:ea typeface="Times New Roman" panose="02020603050405020304" pitchFamily="18" charset="0"/>
                <a:cs typeface="Cambria" panose="02040503050406030204" pitchFamily="18" charset="0"/>
              </a:rPr>
              <a:t>Č</a:t>
            </a:r>
            <a:r>
              <a:rPr lang="hr-HR" b="1" dirty="0">
                <a:solidFill>
                  <a:schemeClr val="accent2">
                    <a:lumMod val="50000"/>
                  </a:schemeClr>
                </a:solidFill>
                <a:effectLst/>
                <a:latin typeface="Freestyle Script" panose="030804020302050B0404" pitchFamily="66" charset="0"/>
                <a:ea typeface="Times New Roman" panose="02020603050405020304" pitchFamily="18" charset="0"/>
              </a:rPr>
              <a:t> S JABUKAMA</a:t>
            </a:r>
            <a:br>
              <a:rPr lang="hr-HR" sz="2400" dirty="0">
                <a:effectLst/>
                <a:latin typeface="Times New Roman" panose="02020603050405020304" pitchFamily="18" charset="0"/>
                <a:ea typeface="Times New Roman" panose="02020603050405020304" pitchFamily="18" charset="0"/>
              </a:rPr>
            </a:br>
            <a:endParaRPr lang="hr-HR" dirty="0"/>
          </a:p>
        </p:txBody>
      </p:sp>
      <p:sp>
        <p:nvSpPr>
          <p:cNvPr id="3" name="Content Placeholder 2"/>
          <p:cNvSpPr>
            <a:spLocks noGrp="1"/>
          </p:cNvSpPr>
          <p:nvPr>
            <p:ph sz="half" idx="2"/>
          </p:nvPr>
        </p:nvSpPr>
        <p:spPr>
          <a:xfrm>
            <a:off x="6477000" y="1101725"/>
            <a:ext cx="5181600" cy="4351338"/>
          </a:xfrm>
          <a:blipFill>
            <a:blip r:embed="rId3"/>
            <a:tile tx="0" ty="0" sx="100000" sy="100000" flip="none" algn="tl"/>
          </a:blipFill>
        </p:spPr>
        <p:txBody>
          <a:bodyPr>
            <a:normAutofit fontScale="40000" lnSpcReduction="20000"/>
          </a:bodyPr>
          <a:lstStyle/>
          <a:p>
            <a:pPr marL="0" indent="0">
              <a:buNone/>
            </a:pPr>
            <a:r>
              <a:rPr lang="hr-HR" b="1" i="1" dirty="0">
                <a:solidFill>
                  <a:srgbClr val="FF0000"/>
                </a:solidFill>
                <a:effectLst>
                  <a:outerShdw blurRad="38100" dist="38100" dir="2700000" algn="tl">
                    <a:srgbClr val="000000">
                      <a:alpha val="43137"/>
                    </a:srgbClr>
                  </a:outerShdw>
                </a:effectLst>
              </a:rPr>
              <a:t>Priprema:</a:t>
            </a:r>
          </a:p>
          <a:p>
            <a:pPr marL="0" indent="0">
              <a:buNone/>
            </a:pPr>
            <a:r>
              <a:rPr lang="hr-HR" dirty="0"/>
              <a:t>Biskvit</a:t>
            </a:r>
          </a:p>
          <a:p>
            <a:pPr marL="0" indent="0">
              <a:buNone/>
            </a:pPr>
            <a:r>
              <a:rPr lang="hr-HR" dirty="0"/>
              <a:t>Pripremite kalup: zagrijte pećnicu na 200 stupnjeva. Pripremite okrugli kalup promjera 23 cm – premažite ga s malo maslaca i obložite papirom za pečenje.</a:t>
            </a:r>
          </a:p>
          <a:p>
            <a:pPr marL="0" indent="0">
              <a:buNone/>
            </a:pPr>
            <a:r>
              <a:rPr lang="hr-HR" dirty="0"/>
              <a:t>Sjedinite sastojke za biskvit: u većoj posudi sjedinite brašno, šećer, prašak za pecivo i sol. Dodajte i vaniliju, jaja, ulje i mlijeko te miješajte dok se sastojci ne povežu.</a:t>
            </a:r>
          </a:p>
          <a:p>
            <a:pPr marL="0" indent="0">
              <a:buNone/>
            </a:pPr>
            <a:r>
              <a:rPr lang="hr-HR" dirty="0"/>
              <a:t>Pripremite jabuke: jabuke ogulite, očistite i nasjeckajte na tanke kriške. Dodajte ih u smjesu i rukama dobro izmiješajte.</a:t>
            </a:r>
          </a:p>
          <a:p>
            <a:pPr marL="0" indent="0">
              <a:buNone/>
            </a:pPr>
            <a:r>
              <a:rPr lang="hr-HR" dirty="0"/>
              <a:t>Ispecite biskvit: gotovu smjesu prebacite u pripremljeni kalup za pečenje, ubacite u sredinu pećnice i pecite 30 minuta.</a:t>
            </a:r>
          </a:p>
          <a:p>
            <a:pPr marL="0" indent="0">
              <a:buNone/>
            </a:pPr>
            <a:endParaRPr lang="hr-HR" dirty="0"/>
          </a:p>
          <a:p>
            <a:pPr marL="0" indent="0">
              <a:buNone/>
            </a:pPr>
            <a:r>
              <a:rPr lang="hr-HR" dirty="0"/>
              <a:t>Nadjev</a:t>
            </a:r>
          </a:p>
          <a:p>
            <a:pPr marL="0" indent="0">
              <a:buNone/>
            </a:pPr>
            <a:r>
              <a:rPr lang="hr-HR" dirty="0"/>
              <a:t>Pripremite nadjev:dok se kolač peče, pripremite nadjev. U manjoj posudi sjedinite jaje, šećer i maslac te ostavite sa strane.</a:t>
            </a:r>
          </a:p>
          <a:p>
            <a:pPr marL="0" indent="0">
              <a:buNone/>
            </a:pPr>
            <a:r>
              <a:rPr lang="hr-HR" dirty="0"/>
              <a:t>Prelijte kolač nadjevom: nakon pola sata, izvadite kolač iz pećnice, prelijte ga pripremljenim nadjevom, premažite kako bi se jednako rasporedio i vratite nazad u pećnicu. Pecite 20 minuta dok jabuke ne porumene.</a:t>
            </a:r>
          </a:p>
          <a:p>
            <a:pPr marL="0" indent="0">
              <a:buNone/>
            </a:pPr>
            <a:r>
              <a:rPr lang="hr-HR" dirty="0"/>
              <a:t>Ohladite kolač: izvadite iz pećnice i stavite na rešetku da se ohladi. Možete nožem lagano proći oko kalupa kako biste kolač odvojili od rubova.</a:t>
            </a:r>
          </a:p>
          <a:p>
            <a:pPr marL="0" indent="0">
              <a:buNone/>
            </a:pPr>
            <a:r>
              <a:rPr lang="hr-HR" dirty="0"/>
              <a:t>Poslužite: okrenite na tanjur, zatim ponovno okrenite na rešetku kako bi gornji dio torte ponovno bio uspravan. Ostavite još malo da se ohladi, pospite šećerom u prahu i poslužite.</a:t>
            </a:r>
          </a:p>
          <a:p>
            <a:endParaRPr lang="hr-HR" dirty="0"/>
          </a:p>
        </p:txBody>
      </p:sp>
      <p:sp>
        <p:nvSpPr>
          <p:cNvPr id="4" name="Content Placeholder 3"/>
          <p:cNvSpPr>
            <a:spLocks noGrp="1"/>
          </p:cNvSpPr>
          <p:nvPr>
            <p:ph sz="half" idx="1"/>
          </p:nvPr>
        </p:nvSpPr>
        <p:spPr>
          <a:xfrm>
            <a:off x="457200" y="2511425"/>
            <a:ext cx="5505450" cy="3946525"/>
          </a:xfrm>
          <a:blipFill>
            <a:blip r:embed="rId4"/>
            <a:stretch>
              <a:fillRect/>
            </a:stretch>
          </a:blipFill>
        </p:spPr>
        <p:txBody>
          <a:bodyPr>
            <a:normAutofit fontScale="40000" lnSpcReduction="20000"/>
          </a:bodyPr>
          <a:lstStyle/>
          <a:p>
            <a:r>
              <a:rPr lang="hr-HR" b="1" i="1" u="sng" dirty="0">
                <a:solidFill>
                  <a:srgbClr val="FF0000"/>
                </a:solidFill>
              </a:rPr>
              <a:t>Biskvit</a:t>
            </a:r>
          </a:p>
          <a:p>
            <a:r>
              <a:rPr lang="hr-HR" dirty="0">
                <a:solidFill>
                  <a:schemeClr val="bg1"/>
                </a:solidFill>
              </a:rPr>
              <a:t>60g glatkog brašna</a:t>
            </a:r>
          </a:p>
          <a:p>
            <a:r>
              <a:rPr lang="hr-HR" dirty="0">
                <a:solidFill>
                  <a:schemeClr val="bg1"/>
                </a:solidFill>
              </a:rPr>
              <a:t>100 gšećera</a:t>
            </a:r>
          </a:p>
          <a:p>
            <a:r>
              <a:rPr lang="hr-HR" dirty="0">
                <a:solidFill>
                  <a:schemeClr val="bg1"/>
                </a:solidFill>
              </a:rPr>
              <a:t>1 žlica praška za pecivo</a:t>
            </a:r>
          </a:p>
          <a:p>
            <a:r>
              <a:rPr lang="hr-HR" dirty="0">
                <a:solidFill>
                  <a:schemeClr val="bg1"/>
                </a:solidFill>
              </a:rPr>
              <a:t>⅛ žličice soli</a:t>
            </a:r>
          </a:p>
          <a:p>
            <a:r>
              <a:rPr lang="hr-HR" dirty="0">
                <a:solidFill>
                  <a:schemeClr val="bg1"/>
                </a:solidFill>
              </a:rPr>
              <a:t>2 žličice ekstrakta vanilije</a:t>
            </a:r>
          </a:p>
          <a:p>
            <a:r>
              <a:rPr lang="hr-HR" dirty="0">
                <a:solidFill>
                  <a:schemeClr val="bg1"/>
                </a:solidFill>
              </a:rPr>
              <a:t>2 jaja, umućena</a:t>
            </a:r>
          </a:p>
          <a:p>
            <a:r>
              <a:rPr lang="hr-HR" dirty="0">
                <a:solidFill>
                  <a:schemeClr val="bg1"/>
                </a:solidFill>
              </a:rPr>
              <a:t>80ml punomasnog mlijeka</a:t>
            </a:r>
          </a:p>
          <a:p>
            <a:r>
              <a:rPr lang="hr-HR" dirty="0">
                <a:solidFill>
                  <a:schemeClr val="bg1"/>
                </a:solidFill>
              </a:rPr>
              <a:t>2 žlice biljnog ulja</a:t>
            </a:r>
          </a:p>
          <a:p>
            <a:r>
              <a:rPr lang="hr-HR" dirty="0">
                <a:solidFill>
                  <a:schemeClr val="bg1"/>
                </a:solidFill>
              </a:rPr>
              <a:t>4 jabuke (otprilike 1 kg), po želji, očišćene i tanko nasjeckane</a:t>
            </a:r>
          </a:p>
          <a:p>
            <a:r>
              <a:rPr lang="hr-HR" dirty="0">
                <a:solidFill>
                  <a:schemeClr val="bg1"/>
                </a:solidFill>
              </a:rPr>
              <a:t>Šećer u prahu, po želji (za posip)</a:t>
            </a:r>
          </a:p>
          <a:p>
            <a:endParaRPr lang="hr-HR" dirty="0">
              <a:solidFill>
                <a:schemeClr val="bg1"/>
              </a:solidFill>
            </a:endParaRPr>
          </a:p>
          <a:p>
            <a:r>
              <a:rPr lang="hr-HR" b="1" i="1" u="sng" dirty="0">
                <a:solidFill>
                  <a:schemeClr val="bg1"/>
                </a:solidFill>
              </a:rPr>
              <a:t>Nadjev</a:t>
            </a:r>
          </a:p>
          <a:p>
            <a:r>
              <a:rPr lang="hr-HR" dirty="0">
                <a:solidFill>
                  <a:schemeClr val="bg1"/>
                </a:solidFill>
              </a:rPr>
              <a:t>65g šećera</a:t>
            </a:r>
          </a:p>
          <a:p>
            <a:r>
              <a:rPr lang="hr-HR" dirty="0">
                <a:solidFill>
                  <a:schemeClr val="bg1"/>
                </a:solidFill>
              </a:rPr>
              <a:t>1 jaje, umućeno</a:t>
            </a:r>
          </a:p>
          <a:p>
            <a:r>
              <a:rPr lang="hr-HR" dirty="0">
                <a:solidFill>
                  <a:schemeClr val="bg1"/>
                </a:solidFill>
              </a:rPr>
              <a:t>40g maslaca, rastopljenog</a:t>
            </a:r>
          </a:p>
          <a:p>
            <a:endParaRPr lang="hr-HR" dirty="0"/>
          </a:p>
        </p:txBody>
      </p:sp>
    </p:spTree>
    <p:extLst>
      <p:ext uri="{BB962C8B-B14F-4D97-AF65-F5344CB8AC3E}">
        <p14:creationId xmlns:p14="http://schemas.microsoft.com/office/powerpoint/2010/main" val="3967359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133350"/>
            <a:ext cx="12449174" cy="6991350"/>
          </a:xfrm>
          <a:prstGeom prst="rect">
            <a:avLst/>
          </a:prstGeom>
        </p:spPr>
      </p:pic>
    </p:spTree>
    <p:extLst>
      <p:ext uri="{BB962C8B-B14F-4D97-AF65-F5344CB8AC3E}">
        <p14:creationId xmlns:p14="http://schemas.microsoft.com/office/powerpoint/2010/main" val="3041492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1" dirty="0">
                <a:solidFill>
                  <a:srgbClr val="444444"/>
                </a:solidFill>
                <a:effectLst/>
                <a:latin typeface="Freestyle Script" panose="030804020302050B0404" pitchFamily="66" charset="0"/>
                <a:ea typeface="Calibri" panose="020F0502020204030204" pitchFamily="34" charset="0"/>
                <a:cs typeface="Times New Roman" panose="02020603050405020304" pitchFamily="18" charset="0"/>
              </a:rPr>
              <a:t>STARINSKI KOLA</a:t>
            </a:r>
            <a:r>
              <a:rPr lang="hr-HR" i="1" dirty="0">
                <a:solidFill>
                  <a:srgbClr val="444444"/>
                </a:solidFill>
                <a:effectLst/>
                <a:latin typeface="Cambria" panose="02040503050406030204" pitchFamily="18" charset="0"/>
                <a:ea typeface="Calibri" panose="020F0502020204030204" pitchFamily="34" charset="0"/>
                <a:cs typeface="Cambria" panose="02040503050406030204" pitchFamily="18" charset="0"/>
              </a:rPr>
              <a:t>Č</a:t>
            </a:r>
            <a:r>
              <a:rPr lang="hr-HR" b="1" dirty="0">
                <a:solidFill>
                  <a:srgbClr val="444444"/>
                </a:solidFill>
                <a:effectLst/>
                <a:latin typeface="Freestyle Script" panose="030804020302050B0404" pitchFamily="66" charset="0"/>
                <a:ea typeface="Calibri" panose="020F0502020204030204" pitchFamily="34" charset="0"/>
                <a:cs typeface="Times New Roman" panose="02020603050405020304" pitchFamily="18" charset="0"/>
              </a:rPr>
              <a:t> OD JABUKA</a:t>
            </a:r>
            <a:endParaRPr lang="hr-HR" dirty="0"/>
          </a:p>
        </p:txBody>
      </p:sp>
      <p:sp>
        <p:nvSpPr>
          <p:cNvPr id="4" name="Content Placeholder 3"/>
          <p:cNvSpPr>
            <a:spLocks noGrp="1"/>
          </p:cNvSpPr>
          <p:nvPr>
            <p:ph sz="half" idx="1"/>
          </p:nvPr>
        </p:nvSpPr>
        <p:spPr>
          <a:xfrm>
            <a:off x="838200" y="1778000"/>
            <a:ext cx="4391025" cy="3841750"/>
          </a:xfrm>
        </p:spPr>
        <p:txBody>
          <a:bodyPr>
            <a:normAutofit fontScale="55000" lnSpcReduction="20000"/>
          </a:bodyPr>
          <a:lstStyle/>
          <a:p>
            <a:r>
              <a:rPr lang="hr-HR" b="1" i="1" u="sng" dirty="0">
                <a:solidFill>
                  <a:srgbClr val="FF0000"/>
                </a:solidFill>
                <a:effectLst>
                  <a:outerShdw blurRad="38100" dist="38100" dir="2700000" algn="tl">
                    <a:srgbClr val="000000">
                      <a:alpha val="43137"/>
                    </a:srgbClr>
                  </a:outerShdw>
                </a:effectLst>
              </a:rPr>
              <a:t>Sastojci:</a:t>
            </a:r>
          </a:p>
          <a:p>
            <a:pPr marL="0" indent="0">
              <a:buNone/>
            </a:pPr>
            <a:r>
              <a:rPr lang="hr-HR" sz="2500" b="1" dirty="0"/>
              <a:t>Biskvit:		Nadjev:</a:t>
            </a:r>
          </a:p>
          <a:p>
            <a:pPr marL="0" indent="0">
              <a:buNone/>
            </a:pPr>
            <a:r>
              <a:rPr lang="hr-HR" sz="2500" dirty="0"/>
              <a:t>3 jaja		1 kg jabuka</a:t>
            </a:r>
          </a:p>
          <a:p>
            <a:pPr marL="0" indent="0">
              <a:buNone/>
            </a:pPr>
            <a:r>
              <a:rPr lang="hr-HR" sz="2500" dirty="0"/>
              <a:t>1 čaša šećera	3 žlice šećera</a:t>
            </a:r>
          </a:p>
          <a:p>
            <a:pPr marL="0" indent="0">
              <a:buNone/>
            </a:pPr>
            <a:r>
              <a:rPr lang="hr-HR" sz="2500" dirty="0"/>
              <a:t>1 čaša mlijeka 	1 žličica cimeta                                        1 čaša ulja		5 žlica griza</a:t>
            </a:r>
          </a:p>
          <a:p>
            <a:pPr marL="0" indent="0">
              <a:buNone/>
            </a:pPr>
            <a:r>
              <a:rPr lang="hr-HR" sz="2500" dirty="0"/>
              <a:t>2 čaše glatkog brašna</a:t>
            </a:r>
          </a:p>
          <a:p>
            <a:pPr marL="0" indent="0">
              <a:buNone/>
            </a:pPr>
            <a:r>
              <a:rPr lang="hr-HR" sz="2500" dirty="0"/>
              <a:t>1 prašak za pecivo	</a:t>
            </a:r>
            <a:r>
              <a:rPr lang="hr-HR" sz="2500" b="1" dirty="0"/>
              <a:t>Ukrašavanje:</a:t>
            </a:r>
          </a:p>
          <a:p>
            <a:pPr marL="0" indent="0">
              <a:buNone/>
            </a:pPr>
            <a:r>
              <a:rPr lang="hr-HR" sz="2500" b="1" dirty="0"/>
              <a:t>		</a:t>
            </a:r>
            <a:r>
              <a:rPr lang="hr-HR" sz="2500" dirty="0"/>
              <a:t>šećer u prahu</a:t>
            </a:r>
          </a:p>
          <a:p>
            <a:pPr marL="0" indent="0">
              <a:buNone/>
            </a:pPr>
            <a:r>
              <a:rPr lang="pl-PL" sz="2500" b="1" u="sng" dirty="0"/>
              <a:t>Napomena:</a:t>
            </a:r>
          </a:p>
          <a:p>
            <a:pPr marL="0" indent="0">
              <a:buNone/>
            </a:pPr>
            <a:r>
              <a:rPr lang="pl-PL" sz="2500" dirty="0"/>
              <a:t>Mjera je čaša od 200 ml</a:t>
            </a:r>
          </a:p>
        </p:txBody>
      </p:sp>
      <p:sp>
        <p:nvSpPr>
          <p:cNvPr id="7" name="Content Placeholder 6"/>
          <p:cNvSpPr>
            <a:spLocks noGrp="1"/>
          </p:cNvSpPr>
          <p:nvPr>
            <p:ph sz="half" idx="2"/>
          </p:nvPr>
        </p:nvSpPr>
        <p:spPr/>
        <p:txBody>
          <a:bodyPr>
            <a:normAutofit fontScale="55000" lnSpcReduction="20000"/>
          </a:bodyPr>
          <a:lstStyle/>
          <a:p>
            <a:r>
              <a:rPr lang="hr-HR" b="1" dirty="0">
                <a:effectLst>
                  <a:outerShdw blurRad="38100" dist="38100" dir="2700000" algn="tl">
                    <a:srgbClr val="000000">
                      <a:alpha val="43137"/>
                    </a:srgbClr>
                  </a:outerShdw>
                </a:effectLst>
              </a:rPr>
              <a:t>Priprema:</a:t>
            </a:r>
          </a:p>
          <a:p>
            <a:r>
              <a:rPr lang="hr-HR" dirty="0"/>
              <a:t>Prvo treba izraditi nadjev. Jabuke oguliti, očistiti i naribati na veći ribež. Prebaciti ih u posudu na štednjaku, dodati šećer i cimet, pa dinstati 15-ak minuta. Tijekom dinstanja, kad jabuke puste sok, dodati i griz da upije tekućinu. Kad je nadjev gotov, ostaviti sa strane da se hladi.</a:t>
            </a:r>
          </a:p>
          <a:p>
            <a:r>
              <a:rPr lang="hr-HR" dirty="0"/>
              <a:t>U posudi za miksanje razbiti cijela jaja, dodati šećer i miksati da smjesa bude pjenasta. Zatim uliti ulje i kratko miksati, kao i mlijeko. Na kraju dodati brašno i prašak za pecivo te sve završno dobro izmiksati da se sastojci spoje.</a:t>
            </a:r>
          </a:p>
          <a:p>
            <a:r>
              <a:rPr lang="hr-HR" dirty="0"/>
              <a:t>Lim veličine 33×19 centimetara namastiti i pobrašniti. Smjesu za biskvit podijeliti na 2 jednaka dijela. Usuti polovicu smjese u lim. Peći u zagrijanoj pećnici na 180 stupnjeva 10 minuta. Izvaditi iz pećnice i poslagati dinstane jabuke te ih zagladiti. Preliti s ostatkom smjese za biskvit i staviti peći u pećnicu zagrijanu na 180 stupnjeva dodatnih 35 minuta.</a:t>
            </a:r>
          </a:p>
          <a:p>
            <a:r>
              <a:rPr lang="hr-HR" dirty="0"/>
              <a:t>Ohlađeni kolač posuti sa šećerom u prahu i uživati.</a:t>
            </a:r>
          </a:p>
          <a:p>
            <a:endParaRPr lang="hr-HR" dirty="0"/>
          </a:p>
        </p:txBody>
      </p:sp>
    </p:spTree>
    <p:extLst>
      <p:ext uri="{BB962C8B-B14F-4D97-AF65-F5344CB8AC3E}">
        <p14:creationId xmlns:p14="http://schemas.microsoft.com/office/powerpoint/2010/main" val="2422226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446" y="0"/>
            <a:ext cx="9317835" cy="6858000"/>
          </a:xfrm>
          <a:prstGeom prst="rect">
            <a:avLst/>
          </a:prstGeom>
          <a:effectLst>
            <a:outerShdw blurRad="1270000" dist="50800" dir="5400000" algn="ctr" rotWithShape="0">
              <a:srgbClr val="000000"/>
            </a:outerShdw>
          </a:effectLst>
        </p:spPr>
      </p:pic>
    </p:spTree>
    <p:extLst>
      <p:ext uri="{BB962C8B-B14F-4D97-AF65-F5344CB8AC3E}">
        <p14:creationId xmlns:p14="http://schemas.microsoft.com/office/powerpoint/2010/main" val="701662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12192000" cy="7048500"/>
          </a:xfrm>
          <a:prstGeom prst="rect">
            <a:avLst/>
          </a:prstGeom>
        </p:spPr>
      </p:pic>
    </p:spTree>
    <p:extLst>
      <p:ext uri="{BB962C8B-B14F-4D97-AF65-F5344CB8AC3E}">
        <p14:creationId xmlns:p14="http://schemas.microsoft.com/office/powerpoint/2010/main" val="1973954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3500" y="355600"/>
            <a:ext cx="10515600" cy="1325563"/>
          </a:xfrm>
        </p:spPr>
        <p:txBody>
          <a:bodyPr/>
          <a:lstStyle/>
          <a:p>
            <a:pPr algn="ctr">
              <a:lnSpc>
                <a:spcPts val="2430"/>
              </a:lnSpc>
              <a:spcAft>
                <a:spcPts val="1320"/>
              </a:spcAft>
            </a:pPr>
            <a:r>
              <a:rPr lang="hr-HR" b="1" dirty="0">
                <a:solidFill>
                  <a:srgbClr val="FF0000"/>
                </a:solidFill>
                <a:effectLst/>
                <a:latin typeface="Freestyle Script" panose="030804020302050B0404" pitchFamily="66" charset="0"/>
                <a:ea typeface="Times New Roman" panose="02020603050405020304" pitchFamily="18" charset="0"/>
              </a:rPr>
              <a:t>ZDRAVI </a:t>
            </a:r>
            <a:r>
              <a:rPr lang="hr-HR" i="1" dirty="0">
                <a:solidFill>
                  <a:srgbClr val="FF0000"/>
                </a:solidFill>
                <a:effectLst/>
                <a:latin typeface="Cambria" panose="02040503050406030204" pitchFamily="18" charset="0"/>
                <a:ea typeface="Times New Roman" panose="02020603050405020304" pitchFamily="18" charset="0"/>
                <a:cs typeface="Cambria" panose="02040503050406030204" pitchFamily="18" charset="0"/>
              </a:rPr>
              <a:t>Č</a:t>
            </a:r>
            <a:r>
              <a:rPr lang="hr-HR" b="1" dirty="0">
                <a:solidFill>
                  <a:srgbClr val="FF0000"/>
                </a:solidFill>
                <a:effectLst/>
                <a:latin typeface="Freestyle Script" panose="030804020302050B0404" pitchFamily="66" charset="0"/>
                <a:ea typeface="Times New Roman" panose="02020603050405020304" pitchFamily="18" charset="0"/>
              </a:rPr>
              <a:t>IPS OD JABUKA</a:t>
            </a:r>
            <a:br>
              <a:rPr lang="hr-HR" sz="2400" dirty="0">
                <a:effectLst/>
                <a:latin typeface="Times New Roman" panose="02020603050405020304" pitchFamily="18" charset="0"/>
                <a:ea typeface="Times New Roman" panose="02020603050405020304" pitchFamily="18" charset="0"/>
              </a:rPr>
            </a:br>
            <a:endParaRPr lang="hr-HR" dirty="0"/>
          </a:p>
        </p:txBody>
      </p:sp>
      <p:sp>
        <p:nvSpPr>
          <p:cNvPr id="3" name="Content Placeholder 2"/>
          <p:cNvSpPr>
            <a:spLocks noGrp="1"/>
          </p:cNvSpPr>
          <p:nvPr>
            <p:ph sz="half" idx="1"/>
          </p:nvPr>
        </p:nvSpPr>
        <p:spPr>
          <a:xfrm>
            <a:off x="838201" y="1825625"/>
            <a:ext cx="4743450" cy="3670300"/>
          </a:xfrm>
          <a:effectLst>
            <a:glow rad="228600">
              <a:schemeClr val="accent5">
                <a:satMod val="175000"/>
                <a:alpha val="40000"/>
              </a:schemeClr>
            </a:glow>
            <a:softEdge rad="127000"/>
          </a:effectLst>
        </p:spPr>
        <p:txBody>
          <a:bodyPr/>
          <a:lstStyle/>
          <a:p>
            <a:r>
              <a:rPr lang="hr-HR" dirty="0">
                <a:solidFill>
                  <a:srgbClr val="FF0000"/>
                </a:solidFill>
              </a:rPr>
              <a:t>Sastojci:</a:t>
            </a:r>
          </a:p>
          <a:p>
            <a:r>
              <a:rPr lang="hr-HR" dirty="0"/>
              <a:t>2 jabuke, tanko narezane na ploške</a:t>
            </a:r>
          </a:p>
          <a:p>
            <a:r>
              <a:rPr lang="hr-HR" dirty="0"/>
              <a:t>2 žličice granuliranog šećera</a:t>
            </a:r>
          </a:p>
          <a:p>
            <a:r>
              <a:rPr lang="hr-HR" dirty="0"/>
              <a:t>½ žličice cimeta</a:t>
            </a:r>
          </a:p>
          <a:p>
            <a:endParaRPr lang="hr-HR" dirty="0"/>
          </a:p>
        </p:txBody>
      </p:sp>
      <p:pic>
        <p:nvPicPr>
          <p:cNvPr id="5" name="Content Placeholder 4"/>
          <p:cNvPicPr>
            <a:picLocks noGrp="1" noChangeAspect="1"/>
          </p:cNvPicPr>
          <p:nvPr>
            <p:ph sz="half" idx="2"/>
          </p:nvPr>
        </p:nvPicPr>
        <p:blipFill>
          <a:blip r:embed="rId3"/>
          <a:stretch>
            <a:fillRect/>
          </a:stretch>
        </p:blipFill>
        <p:spPr>
          <a:xfrm>
            <a:off x="6096000" y="1825625"/>
            <a:ext cx="5181600" cy="1558240"/>
          </a:xfrm>
          <a:prstGeom prst="rect">
            <a:avLst/>
          </a:prstGeom>
          <a:effectLst>
            <a:glow rad="228600">
              <a:srgbClr val="FF0000">
                <a:alpha val="81000"/>
              </a:srgbClr>
            </a:glow>
          </a:effectLst>
        </p:spPr>
      </p:pic>
      <p:pic>
        <p:nvPicPr>
          <p:cNvPr id="6" name="Picture 5"/>
          <p:cNvPicPr>
            <a:picLocks noChangeAspect="1"/>
          </p:cNvPicPr>
          <p:nvPr/>
        </p:nvPicPr>
        <p:blipFill>
          <a:blip r:embed="rId4"/>
          <a:stretch>
            <a:fillRect/>
          </a:stretch>
        </p:blipFill>
        <p:spPr>
          <a:xfrm>
            <a:off x="6859689" y="3608415"/>
            <a:ext cx="4417911" cy="2954309"/>
          </a:xfrm>
          <a:prstGeom prst="rect">
            <a:avLst/>
          </a:prstGeom>
          <a:effectLst>
            <a:glow rad="127000">
              <a:srgbClr val="FF0000"/>
            </a:glow>
          </a:effectLst>
          <a:scene3d>
            <a:camera prst="orthographicFront"/>
            <a:lightRig rig="threePt" dir="t"/>
          </a:scene3d>
          <a:sp3d prstMaterial="matte">
            <a:bevelB w="12700"/>
          </a:sp3d>
        </p:spPr>
      </p:pic>
    </p:spTree>
    <p:extLst>
      <p:ext uri="{BB962C8B-B14F-4D97-AF65-F5344CB8AC3E}">
        <p14:creationId xmlns:p14="http://schemas.microsoft.com/office/powerpoint/2010/main" val="224320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50" y="-219075"/>
            <a:ext cx="12515850" cy="7219950"/>
          </a:xfrm>
          <a:prstGeom prst="rect">
            <a:avLst/>
          </a:prstGeom>
        </p:spPr>
      </p:pic>
    </p:spTree>
    <p:extLst>
      <p:ext uri="{BB962C8B-B14F-4D97-AF65-F5344CB8AC3E}">
        <p14:creationId xmlns:p14="http://schemas.microsoft.com/office/powerpoint/2010/main" val="589273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9000" b="-2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430"/>
              </a:lnSpc>
              <a:spcAft>
                <a:spcPts val="1320"/>
              </a:spcAft>
            </a:pPr>
            <a:r>
              <a:rPr lang="hr-HR" b="1" dirty="0">
                <a:solidFill>
                  <a:schemeClr val="accent2">
                    <a:lumMod val="75000"/>
                  </a:schemeClr>
                </a:solidFill>
                <a:effectLst/>
                <a:latin typeface="Freestyle Script" panose="030804020302050B0404" pitchFamily="66" charset="0"/>
                <a:ea typeface="Times New Roman" panose="02020603050405020304" pitchFamily="18" charset="0"/>
              </a:rPr>
              <a:t>MUFFINI S JABUKAMA</a:t>
            </a:r>
            <a:endParaRPr lang="hr-HR" sz="2400" dirty="0">
              <a:solidFill>
                <a:schemeClr val="accent2">
                  <a:lumMod val="75000"/>
                </a:schemeClr>
              </a:solidFill>
              <a:effectLst/>
              <a:latin typeface="Times New Roman" panose="02020603050405020304" pitchFamily="18" charset="0"/>
              <a:ea typeface="Times New Roman" panose="02020603050405020304" pitchFamily="18" charset="0"/>
            </a:endParaRPr>
          </a:p>
        </p:txBody>
      </p:sp>
      <p:sp>
        <p:nvSpPr>
          <p:cNvPr id="3" name="Content Placeholder 2"/>
          <p:cNvSpPr>
            <a:spLocks noGrp="1"/>
          </p:cNvSpPr>
          <p:nvPr>
            <p:ph sz="half" idx="1"/>
          </p:nvPr>
        </p:nvSpPr>
        <p:spPr>
          <a:effectLst>
            <a:glow rad="1041400">
              <a:schemeClr val="accent6">
                <a:satMod val="175000"/>
                <a:alpha val="78000"/>
              </a:schemeClr>
            </a:glow>
          </a:effectLst>
        </p:spPr>
        <p:txBody>
          <a:bodyPr>
            <a:normAutofit fontScale="77500" lnSpcReduction="20000"/>
          </a:bodyPr>
          <a:lstStyle/>
          <a:p>
            <a:r>
              <a:rPr lang="hr-HR" b="1" dirty="0"/>
              <a:t>Sastojci:</a:t>
            </a:r>
          </a:p>
          <a:p>
            <a:r>
              <a:rPr lang="hr-HR" dirty="0"/>
              <a:t>3 jaja</a:t>
            </a:r>
          </a:p>
          <a:p>
            <a:r>
              <a:rPr lang="hr-HR" dirty="0"/>
              <a:t>170 g šećera</a:t>
            </a:r>
          </a:p>
          <a:p>
            <a:r>
              <a:rPr lang="hr-HR" dirty="0"/>
              <a:t>210 g glatkog brašna</a:t>
            </a:r>
          </a:p>
          <a:p>
            <a:r>
              <a:rPr lang="hr-HR" dirty="0"/>
              <a:t>1.5 dcl ulja</a:t>
            </a:r>
          </a:p>
          <a:p>
            <a:r>
              <a:rPr lang="hr-HR" dirty="0"/>
              <a:t>1 dcl mlijeka</a:t>
            </a:r>
          </a:p>
          <a:p>
            <a:r>
              <a:rPr lang="hr-HR" dirty="0"/>
              <a:t>1 vanilin šećer</a:t>
            </a:r>
          </a:p>
          <a:p>
            <a:r>
              <a:rPr lang="hr-HR" dirty="0"/>
              <a:t>1 prašak za pecivo</a:t>
            </a:r>
          </a:p>
          <a:p>
            <a:r>
              <a:rPr lang="hr-HR" dirty="0"/>
              <a:t>1 žličica cimeta ili začina za medenjake</a:t>
            </a:r>
          </a:p>
          <a:p>
            <a:r>
              <a:rPr lang="hr-HR" dirty="0"/>
              <a:t>3 žlice pekmeza od breskve, marelice, kruške...</a:t>
            </a:r>
          </a:p>
          <a:p>
            <a:r>
              <a:rPr lang="hr-HR" dirty="0"/>
              <a:t>4 jabuke</a:t>
            </a:r>
          </a:p>
          <a:p>
            <a:endParaRPr lang="hr-HR" dirty="0"/>
          </a:p>
        </p:txBody>
      </p:sp>
      <p:pic>
        <p:nvPicPr>
          <p:cNvPr id="6" name="Picture 5"/>
          <p:cNvPicPr>
            <a:picLocks noChangeAspect="1"/>
          </p:cNvPicPr>
          <p:nvPr/>
        </p:nvPicPr>
        <p:blipFill>
          <a:blip r:embed="rId3"/>
          <a:stretch>
            <a:fillRect/>
          </a:stretch>
        </p:blipFill>
        <p:spPr>
          <a:xfrm>
            <a:off x="7462872" y="570220"/>
            <a:ext cx="3590855" cy="3145809"/>
          </a:xfrm>
          <a:prstGeom prst="rect">
            <a:avLst/>
          </a:prstGeom>
          <a:effectLst>
            <a:glow rad="977900">
              <a:schemeClr val="accent6">
                <a:satMod val="175000"/>
                <a:alpha val="80000"/>
              </a:schemeClr>
            </a:glow>
          </a:effectLst>
        </p:spPr>
      </p:pic>
      <p:pic>
        <p:nvPicPr>
          <p:cNvPr id="8" name="Content Placeholder 7"/>
          <p:cNvPicPr>
            <a:picLocks noGrp="1" noChangeAspect="1"/>
          </p:cNvPicPr>
          <p:nvPr>
            <p:ph sz="half" idx="2"/>
          </p:nvPr>
        </p:nvPicPr>
        <p:blipFill>
          <a:blip r:embed="rId4"/>
          <a:stretch>
            <a:fillRect/>
          </a:stretch>
        </p:blipFill>
        <p:spPr>
          <a:xfrm>
            <a:off x="6191249" y="3921124"/>
            <a:ext cx="5553075" cy="2175669"/>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377133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6225"/>
            <a:ext cx="12192000" cy="7134225"/>
          </a:xfrm>
          <a:prstGeom prst="rect">
            <a:avLst/>
          </a:prstGeom>
        </p:spPr>
      </p:pic>
    </p:spTree>
    <p:extLst>
      <p:ext uri="{BB962C8B-B14F-4D97-AF65-F5344CB8AC3E}">
        <p14:creationId xmlns:p14="http://schemas.microsoft.com/office/powerpoint/2010/main" val="3900953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lnSpc>
                <a:spcPts val="2430"/>
              </a:lnSpc>
              <a:spcAft>
                <a:spcPts val="1320"/>
              </a:spcAft>
            </a:pPr>
            <a:r>
              <a:rPr lang="hr-HR" b="1" dirty="0">
                <a:solidFill>
                  <a:schemeClr val="bg1"/>
                </a:solidFill>
                <a:effectLst/>
                <a:latin typeface="Freestyle Script" panose="030804020302050B0404" pitchFamily="66" charset="0"/>
                <a:ea typeface="Times New Roman" panose="02020603050405020304" pitchFamily="18" charset="0"/>
              </a:rPr>
              <a:t>CHEESECAKE S JABUKAMA I KARAMELOM</a:t>
            </a:r>
            <a:br>
              <a:rPr lang="hr-HR" sz="2400" dirty="0">
                <a:effectLst/>
                <a:latin typeface="Times New Roman" panose="02020603050405020304" pitchFamily="18" charset="0"/>
                <a:ea typeface="Times New Roman" panose="02020603050405020304" pitchFamily="18" charset="0"/>
              </a:rPr>
            </a:br>
            <a:endParaRPr lang="hr-HR" dirty="0"/>
          </a:p>
        </p:txBody>
      </p:sp>
      <p:pic>
        <p:nvPicPr>
          <p:cNvPr id="6" name="Content Placeholder 5"/>
          <p:cNvPicPr>
            <a:picLocks noGrp="1" noChangeAspect="1"/>
          </p:cNvPicPr>
          <p:nvPr>
            <p:ph sz="half" idx="2"/>
          </p:nvPr>
        </p:nvPicPr>
        <p:blipFill>
          <a:blip r:embed="rId3"/>
          <a:stretch>
            <a:fillRect/>
          </a:stretch>
        </p:blipFill>
        <p:spPr>
          <a:xfrm>
            <a:off x="5676900" y="1843088"/>
            <a:ext cx="6276975" cy="3910012"/>
          </a:xfrm>
          <a:prstGeom prst="rect">
            <a:avLst/>
          </a:prstGeom>
          <a:effectLst>
            <a:glow rad="228600">
              <a:schemeClr val="accent2">
                <a:alpha val="81000"/>
              </a:schemeClr>
            </a:glow>
          </a:effectLst>
        </p:spPr>
      </p:pic>
      <p:pic>
        <p:nvPicPr>
          <p:cNvPr id="8" name="Content Placeholder 7"/>
          <p:cNvPicPr>
            <a:picLocks noGrp="1" noChangeAspect="1"/>
          </p:cNvPicPr>
          <p:nvPr>
            <p:ph sz="half" idx="1"/>
          </p:nvPr>
        </p:nvPicPr>
        <p:blipFill>
          <a:blip r:embed="rId4"/>
          <a:stretch>
            <a:fillRect/>
          </a:stretch>
        </p:blipFill>
        <p:spPr>
          <a:xfrm>
            <a:off x="295274" y="1133476"/>
            <a:ext cx="5286375" cy="2971800"/>
          </a:xfrm>
          <a:prstGeom prst="rect">
            <a:avLst/>
          </a:prstGeom>
          <a:effectLst>
            <a:glow rad="355600">
              <a:schemeClr val="accent2">
                <a:alpha val="66000"/>
              </a:schemeClr>
            </a:glow>
          </a:effectLst>
        </p:spPr>
      </p:pic>
      <p:pic>
        <p:nvPicPr>
          <p:cNvPr id="9" name="Picture 8"/>
          <p:cNvPicPr>
            <a:picLocks noChangeAspect="1"/>
          </p:cNvPicPr>
          <p:nvPr/>
        </p:nvPicPr>
        <p:blipFill>
          <a:blip r:embed="rId5"/>
          <a:stretch>
            <a:fillRect/>
          </a:stretch>
        </p:blipFill>
        <p:spPr>
          <a:xfrm>
            <a:off x="838200" y="4257675"/>
            <a:ext cx="3305176" cy="2312479"/>
          </a:xfrm>
          <a:prstGeom prst="rect">
            <a:avLst/>
          </a:prstGeom>
        </p:spPr>
      </p:pic>
    </p:spTree>
    <p:extLst>
      <p:ext uri="{BB962C8B-B14F-4D97-AF65-F5344CB8AC3E}">
        <p14:creationId xmlns:p14="http://schemas.microsoft.com/office/powerpoint/2010/main" val="113031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250"/>
            <a:ext cx="12192000" cy="6953250"/>
          </a:xfrm>
          <a:prstGeom prst="rect">
            <a:avLst/>
          </a:prstGeom>
        </p:spPr>
      </p:pic>
    </p:spTree>
    <p:extLst>
      <p:ext uri="{BB962C8B-B14F-4D97-AF65-F5344CB8AC3E}">
        <p14:creationId xmlns:p14="http://schemas.microsoft.com/office/powerpoint/2010/main" val="3024706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1534</Words>
  <Application>Microsoft Office PowerPoint</Application>
  <PresentationFormat>Široki zaslon</PresentationFormat>
  <Paragraphs>162</Paragraphs>
  <Slides>28</Slides>
  <Notes>0</Notes>
  <HiddenSlides>0</HiddenSlides>
  <MMClips>0</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28</vt:i4>
      </vt:variant>
    </vt:vector>
  </HeadingPairs>
  <TitlesOfParts>
    <vt:vector size="36" baseType="lpstr">
      <vt:lpstr>Arial</vt:lpstr>
      <vt:lpstr>Calibri</vt:lpstr>
      <vt:lpstr>Calibri Light</vt:lpstr>
      <vt:lpstr>Cambria</vt:lpstr>
      <vt:lpstr>Freestyle Script</vt:lpstr>
      <vt:lpstr>Times New Roman</vt:lpstr>
      <vt:lpstr>Wingdings</vt:lpstr>
      <vt:lpstr>Office Theme</vt:lpstr>
      <vt:lpstr>SLASNI ZALOGAJI OD JABUKE </vt:lpstr>
      <vt:lpstr>PIZZA S JABUKAMA I GORGONZOLOM </vt:lpstr>
      <vt:lpstr>PowerPoint prezentacija</vt:lpstr>
      <vt:lpstr>ZDRAVI ČIPS OD JABUKA </vt:lpstr>
      <vt:lpstr>PowerPoint prezentacija</vt:lpstr>
      <vt:lpstr>MUFFINI S JABUKAMA</vt:lpstr>
      <vt:lpstr>PowerPoint prezentacija</vt:lpstr>
      <vt:lpstr>CHEESECAKE S JABUKAMA I KARAMELOM </vt:lpstr>
      <vt:lpstr>PowerPoint prezentacija</vt:lpstr>
      <vt:lpstr>BUREK OD JABUKA </vt:lpstr>
      <vt:lpstr>PowerPoint prezentacija</vt:lpstr>
      <vt:lpstr>LIZALICE OD JABUKA I KARAMELE </vt:lpstr>
      <vt:lpstr>PowerPoint prezentacija</vt:lpstr>
      <vt:lpstr>SENDVIČ S PRŽENIM JABUKAMA</vt:lpstr>
      <vt:lpstr>PowerPoint prezentacija</vt:lpstr>
      <vt:lpstr>PALAČINKE OD JABUKA </vt:lpstr>
      <vt:lpstr>PowerPoint prezentacija</vt:lpstr>
      <vt:lpstr>JUHA OD JABUKE </vt:lpstr>
      <vt:lpstr>PowerPoint prezentacija</vt:lpstr>
      <vt:lpstr>KRUH OD JABUKA I PEKAN ORAHA </vt:lpstr>
      <vt:lpstr>PowerPoint prezentacija</vt:lpstr>
      <vt:lpstr>SLATKI NABUJAK OD REZANACA I JABUKA </vt:lpstr>
      <vt:lpstr>ŠVICARSKI KOLAČ S JABUKAMA </vt:lpstr>
      <vt:lpstr>PowerPoint prezentacija</vt:lpstr>
      <vt:lpstr>FRANCUSKI KOLAČ S JABUKAMA </vt:lpstr>
      <vt:lpstr>PowerPoint prezentacija</vt:lpstr>
      <vt:lpstr>STARINSKI KOLAČ OD JABUKA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Korisnik</dc:creator>
  <cp:lastModifiedBy>Knjižnica</cp:lastModifiedBy>
  <cp:revision>36</cp:revision>
  <dcterms:created xsi:type="dcterms:W3CDTF">2023-10-09T19:57:49Z</dcterms:created>
  <dcterms:modified xsi:type="dcterms:W3CDTF">2023-10-18T14:08:00Z</dcterms:modified>
</cp:coreProperties>
</file>